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59" r:id="rId3"/>
    <p:sldId id="261" r:id="rId4"/>
    <p:sldId id="267" r:id="rId5"/>
    <p:sldId id="266" r:id="rId6"/>
    <p:sldId id="268" r:id="rId7"/>
    <p:sldId id="269" r:id="rId8"/>
    <p:sldId id="270" r:id="rId9"/>
  </p:sldIdLst>
  <p:sldSz cx="9144000" cy="5715000" type="screen16x10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0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876" autoAdjust="0"/>
    <p:restoredTop sz="94660"/>
  </p:normalViewPr>
  <p:slideViewPr>
    <p:cSldViewPr>
      <p:cViewPr varScale="1">
        <p:scale>
          <a:sx n="56" d="100"/>
          <a:sy n="56" d="100"/>
        </p:scale>
        <p:origin x="44" y="384"/>
      </p:cViewPr>
      <p:guideLst>
        <p:guide orient="horz" pos="180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hyperlink" Target="http://www.seafarers.uk/" TargetMode="Externa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1" descr="/var/www/render_temp/2748203/1460370821/slide1.png"/>
          <p:cNvPicPr>
            <a:picLocks noChangeAspect="1"/>
          </p:cNvPicPr>
          <p:nvPr userDrawn="1"/>
        </p:nvPicPr>
        <p:blipFill rotWithShape="1">
          <a:blip r:embed="rId2" cstate="print"/>
          <a:srcRect l="22547" t="28991" r="21461" b="42018"/>
          <a:stretch/>
        </p:blipFill>
        <p:spPr>
          <a:xfrm>
            <a:off x="1907704" y="1561356"/>
            <a:ext cx="5143501" cy="14973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01919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 &amp;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1" descr="/var/www/render_temp/2748203/1460370821/slide1.png"/>
          <p:cNvPicPr>
            <a:picLocks noChangeAspect="1"/>
          </p:cNvPicPr>
          <p:nvPr userDrawn="1"/>
        </p:nvPicPr>
        <p:blipFill rotWithShape="1">
          <a:blip r:embed="rId2" cstate="print"/>
          <a:srcRect l="22547" t="28991" r="21461" b="42018"/>
          <a:stretch/>
        </p:blipFill>
        <p:spPr>
          <a:xfrm>
            <a:off x="2051719" y="553244"/>
            <a:ext cx="5143501" cy="1497310"/>
          </a:xfrm>
          <a:prstGeom prst="rect">
            <a:avLst/>
          </a:prstGeom>
        </p:spPr>
      </p:pic>
      <p:sp>
        <p:nvSpPr>
          <p:cNvPr id="3" name="Title 1"/>
          <p:cNvSpPr>
            <a:spLocks noGrp="1"/>
          </p:cNvSpPr>
          <p:nvPr>
            <p:ph type="title" hasCustomPrompt="1"/>
          </p:nvPr>
        </p:nvSpPr>
        <p:spPr>
          <a:xfrm>
            <a:off x="264220" y="2569344"/>
            <a:ext cx="8424936" cy="1008112"/>
          </a:xfrm>
          <a:prstGeom prst="rect">
            <a:avLst/>
          </a:prstGeom>
        </p:spPr>
        <p:txBody>
          <a:bodyPr/>
          <a:lstStyle>
            <a:lvl1pPr algn="ctr">
              <a:defRPr sz="4800" b="1">
                <a:solidFill>
                  <a:srgbClr val="006666"/>
                </a:solidFill>
              </a:defRPr>
            </a:lvl1pPr>
          </a:lstStyle>
          <a:p>
            <a:r>
              <a:rPr lang="en-US" dirty="0"/>
              <a:t>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920757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&amp;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95536" y="697260"/>
            <a:ext cx="8424936" cy="540668"/>
          </a:xfrm>
          <a:prstGeom prst="rect">
            <a:avLst/>
          </a:prstGeom>
        </p:spPr>
        <p:txBody>
          <a:bodyPr/>
          <a:lstStyle>
            <a:lvl1pPr algn="l">
              <a:defRPr sz="3200" b="1">
                <a:solidFill>
                  <a:srgbClr val="006666"/>
                </a:solidFill>
              </a:defRPr>
            </a:lvl1pPr>
          </a:lstStyle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0"/>
          </p:nvPr>
        </p:nvSpPr>
        <p:spPr>
          <a:xfrm>
            <a:off x="395536" y="1633364"/>
            <a:ext cx="8424936" cy="25209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latin typeface="+mn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319554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&amp; text (centralised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95536" y="697260"/>
            <a:ext cx="8424936" cy="540668"/>
          </a:xfrm>
          <a:prstGeom prst="rect">
            <a:avLst/>
          </a:prstGeom>
        </p:spPr>
        <p:txBody>
          <a:bodyPr/>
          <a:lstStyle>
            <a:lvl1pPr algn="ctr">
              <a:defRPr sz="3200" b="1">
                <a:solidFill>
                  <a:srgbClr val="006666"/>
                </a:solidFill>
              </a:defRPr>
            </a:lvl1pPr>
          </a:lstStyle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Content Placeholder 9"/>
          <p:cNvSpPr>
            <a:spLocks noGrp="1"/>
          </p:cNvSpPr>
          <p:nvPr>
            <p:ph sz="quarter" idx="10"/>
          </p:nvPr>
        </p:nvSpPr>
        <p:spPr>
          <a:xfrm>
            <a:off x="431540" y="1849388"/>
            <a:ext cx="8424936" cy="25209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>
                <a:latin typeface="+mn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778588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95536" y="697260"/>
            <a:ext cx="8424936" cy="540668"/>
          </a:xfrm>
          <a:prstGeom prst="rect">
            <a:avLst/>
          </a:prstGeom>
        </p:spPr>
        <p:txBody>
          <a:bodyPr/>
          <a:lstStyle>
            <a:lvl1pPr algn="ctr">
              <a:defRPr sz="3200" b="1">
                <a:solidFill>
                  <a:srgbClr val="006666"/>
                </a:solidFill>
              </a:defRPr>
            </a:lvl1pPr>
          </a:lstStyle>
          <a:p>
            <a:r>
              <a:rPr lang="en-US" dirty="0"/>
              <a:t>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306807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&amp; text with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0"/>
          </p:nvPr>
        </p:nvSpPr>
        <p:spPr>
          <a:xfrm>
            <a:off x="4859338" y="0"/>
            <a:ext cx="4284662" cy="5089748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icon to add picture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95536" y="697260"/>
            <a:ext cx="4176464" cy="540668"/>
          </a:xfrm>
          <a:prstGeom prst="rect">
            <a:avLst/>
          </a:prstGeom>
        </p:spPr>
        <p:txBody>
          <a:bodyPr/>
          <a:lstStyle>
            <a:lvl1pPr algn="l">
              <a:defRPr sz="3200" b="1">
                <a:solidFill>
                  <a:srgbClr val="006666"/>
                </a:solidFill>
              </a:defRPr>
            </a:lvl1pPr>
          </a:lstStyle>
          <a:p>
            <a:r>
              <a:rPr lang="en-US" dirty="0"/>
              <a:t>Title</a:t>
            </a:r>
            <a:endParaRPr lang="en-GB" dirty="0"/>
          </a:p>
        </p:txBody>
      </p:sp>
      <p:cxnSp>
        <p:nvCxnSpPr>
          <p:cNvPr id="4" name="Straight Connector 3"/>
          <p:cNvCxnSpPr/>
          <p:nvPr userDrawn="1"/>
        </p:nvCxnSpPr>
        <p:spPr>
          <a:xfrm>
            <a:off x="467544" y="1417340"/>
            <a:ext cx="720080" cy="0"/>
          </a:xfrm>
          <a:prstGeom prst="line">
            <a:avLst/>
          </a:prstGeom>
          <a:ln w="762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ontent Placeholder 9"/>
          <p:cNvSpPr>
            <a:spLocks noGrp="1"/>
          </p:cNvSpPr>
          <p:nvPr>
            <p:ph sz="quarter" idx="11"/>
          </p:nvPr>
        </p:nvSpPr>
        <p:spPr>
          <a:xfrm>
            <a:off x="395536" y="1705372"/>
            <a:ext cx="4176464" cy="25209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latin typeface="+mn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38559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097941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 userDrawn="1"/>
        </p:nvSpPr>
        <p:spPr>
          <a:xfrm>
            <a:off x="1159538" y="553244"/>
            <a:ext cx="6858000" cy="9525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000" b="1" dirty="0">
                <a:latin typeface="Trebuchet MS" panose="020B0603020202020204" pitchFamily="34" charset="0"/>
              </a:rPr>
              <a:t>Thank you for supporting us!</a:t>
            </a:r>
          </a:p>
        </p:txBody>
      </p:sp>
      <p:sp>
        <p:nvSpPr>
          <p:cNvPr id="3" name="Rectangle 2"/>
          <p:cNvSpPr/>
          <p:nvPr userDrawn="1"/>
        </p:nvSpPr>
        <p:spPr>
          <a:xfrm>
            <a:off x="1151526" y="1345332"/>
            <a:ext cx="6757623" cy="14259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333" dirty="0">
                <a:latin typeface="Trebuchet MS" panose="020B0603020202020204" pitchFamily="34" charset="0"/>
              </a:rPr>
              <a:t>Without you we couldn’t make </a:t>
            </a:r>
          </a:p>
          <a:p>
            <a:pPr algn="ctr"/>
            <a:r>
              <a:rPr lang="en-GB" sz="2333" dirty="0">
                <a:latin typeface="Trebuchet MS" panose="020B0603020202020204" pitchFamily="34" charset="0"/>
              </a:rPr>
              <a:t>the impact that we do.</a:t>
            </a:r>
          </a:p>
          <a:p>
            <a:pPr algn="ctr"/>
            <a:endParaRPr lang="en-GB" sz="1667" dirty="0">
              <a:latin typeface="Trebuchet MS" panose="020B0603020202020204" pitchFamily="34" charset="0"/>
            </a:endParaRPr>
          </a:p>
          <a:p>
            <a:pPr algn="ctr"/>
            <a:r>
              <a:rPr lang="en-GB" sz="2333" dirty="0">
                <a:latin typeface="Trebuchet MS" panose="020B0603020202020204" pitchFamily="34" charset="0"/>
              </a:rPr>
              <a:t>To find out more, go to: </a:t>
            </a:r>
            <a:r>
              <a:rPr lang="en-GB" sz="2333" b="1" dirty="0">
                <a:latin typeface="Trebuchet MS" panose="020B0603020202020204" pitchFamily="34" charset="0"/>
                <a:hlinkClick r:id="rId2"/>
              </a:rPr>
              <a:t>www.seafarers.uk</a:t>
            </a:r>
            <a:r>
              <a:rPr lang="en-GB" sz="2333" b="1" dirty="0">
                <a:latin typeface="Trebuchet MS" panose="020B0603020202020204" pitchFamily="34" charset="0"/>
              </a:rPr>
              <a:t> </a:t>
            </a: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2970928"/>
            <a:ext cx="6875465" cy="1920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71147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GineitaiteL\Desktop\Generic-Seafarers-UK-2020.jpg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2" y="567060"/>
            <a:ext cx="9143008" cy="5161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453383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4" r:id="rId2"/>
    <p:sldLayoutId id="2147483650" r:id="rId3"/>
    <p:sldLayoutId id="2147483651" r:id="rId4"/>
    <p:sldLayoutId id="2147483653" r:id="rId5"/>
    <p:sldLayoutId id="2147483652" r:id="rId6"/>
    <p:sldLayoutId id="2147483656" r:id="rId7"/>
    <p:sldLayoutId id="2147483649" r:id="rId8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15816" y="3721596"/>
            <a:ext cx="53285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Trebuchet MS" panose="020B0603020202020204" pitchFamily="34" charset="0"/>
              </a:rPr>
              <a:t>Deborah Layde, Grants Director</a:t>
            </a:r>
          </a:p>
        </p:txBody>
      </p:sp>
    </p:spTree>
    <p:extLst>
      <p:ext uri="{BB962C8B-B14F-4D97-AF65-F5344CB8AC3E}">
        <p14:creationId xmlns:p14="http://schemas.microsoft.com/office/powerpoint/2010/main" val="21533063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Trebuchet MS" panose="020B0603020202020204" pitchFamily="34" charset="0"/>
              </a:rPr>
              <a:t>Fishing For A Future</a:t>
            </a:r>
            <a:br>
              <a:rPr lang="en-GB" dirty="0">
                <a:latin typeface="Trebuchet MS" panose="020B0603020202020204" pitchFamily="34" charset="0"/>
              </a:rPr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395536" y="1417340"/>
            <a:ext cx="8424936" cy="3456384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GB" dirty="0">
                <a:latin typeface="Trebuchet MS" panose="020B0603020202020204" pitchFamily="34" charset="0"/>
              </a:rPr>
              <a:t>2018 Research into 41 UK ports looking at: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n-GB" sz="2000" dirty="0">
                <a:latin typeface="Trebuchet MS" panose="020B0603020202020204" pitchFamily="34" charset="0"/>
              </a:rPr>
              <a:t>Human element</a:t>
            </a:r>
          </a:p>
          <a:p>
            <a:pPr marL="1200150" lvl="1" indent="-4572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GB" sz="1800" dirty="0">
                <a:latin typeface="Trebuchet MS" panose="020B0603020202020204" pitchFamily="34" charset="0"/>
              </a:rPr>
              <a:t>No. of fishers; economic (landings of significant scale) &amp; social (indices of multiple deprivation) and 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n-GB" sz="2000" dirty="0">
                <a:latin typeface="Trebuchet MS" panose="020B0603020202020204" pitchFamily="34" charset="0"/>
              </a:rPr>
              <a:t>Contextual element</a:t>
            </a:r>
          </a:p>
          <a:p>
            <a:pPr marL="1257300" lvl="1" indent="-514350">
              <a:spcBef>
                <a:spcPts val="0"/>
              </a:spcBef>
              <a:buAutoNum type="alphaLcParenR"/>
            </a:pPr>
            <a:r>
              <a:rPr lang="en-GB" sz="1800" dirty="0">
                <a:latin typeface="Trebuchet MS" panose="020B0603020202020204" pitchFamily="34" charset="0"/>
              </a:rPr>
              <a:t>Setting i.e. under 10,000 population = rural &amp; over 10,000 = urban</a:t>
            </a:r>
          </a:p>
          <a:p>
            <a:pPr marL="1257300" lvl="1" indent="-514350">
              <a:spcBef>
                <a:spcPts val="0"/>
              </a:spcBef>
              <a:buAutoNum type="alphaLcParenR"/>
            </a:pPr>
            <a:r>
              <a:rPr lang="en-GB" sz="1800" dirty="0">
                <a:latin typeface="Trebuchet MS" panose="020B0603020202020204" pitchFamily="34" charset="0"/>
              </a:rPr>
              <a:t>Nature i.e. ratio of under &amp; over 10m vessels</a:t>
            </a:r>
          </a:p>
          <a:p>
            <a:pPr>
              <a:spcBef>
                <a:spcPts val="0"/>
              </a:spcBef>
            </a:pPr>
            <a:endParaRPr lang="en-GB" dirty="0">
              <a:latin typeface="Trebuchet MS" panose="020B0603020202020204" pitchFamily="34" charset="0"/>
            </a:endParaRPr>
          </a:p>
          <a:p>
            <a:pPr>
              <a:spcBef>
                <a:spcPts val="0"/>
              </a:spcBef>
            </a:pPr>
            <a:r>
              <a:rPr lang="en-GB" dirty="0">
                <a:latin typeface="Trebuchet MS" panose="020B0603020202020204" pitchFamily="34" charset="0"/>
              </a:rPr>
              <a:t>Multi indicator analysis enabled a determination of where a port could be described as experiencing deprivation or not.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887016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Trebuchet MS" panose="020B0603020202020204" pitchFamily="34" charset="0"/>
              </a:rPr>
              <a:t>Socio-Economic Analysis of 41 Ports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431540" y="1849388"/>
            <a:ext cx="8424936" cy="2736304"/>
          </a:xfrm>
        </p:spPr>
        <p:txBody>
          <a:bodyPr/>
          <a:lstStyle/>
          <a:p>
            <a:pPr marL="342900" indent="-342900" algn="l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latin typeface="Trebuchet MS" panose="020B0603020202020204" pitchFamily="34" charset="0"/>
                <a:ea typeface="Calibri" panose="020F0502020204030204" pitchFamily="34" charset="0"/>
              </a:rPr>
              <a:t>Urban more deprived than rural - 61% cf 32%</a:t>
            </a:r>
          </a:p>
          <a:p>
            <a:pPr marL="342900" indent="-342900" algn="l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latin typeface="Trebuchet MS" panose="020B0603020202020204" pitchFamily="34" charset="0"/>
                <a:ea typeface="Calibri" panose="020F0502020204030204" pitchFamily="34" charset="0"/>
              </a:rPr>
              <a:t>19 rural ports &amp; 22 ports urban - 45% of rural ports = double the average UK rural population of around 20%</a:t>
            </a:r>
          </a:p>
          <a:p>
            <a:pPr marL="342900" indent="-342900" algn="l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latin typeface="Trebuchet MS" panose="020B0603020202020204" pitchFamily="34" charset="0"/>
                <a:ea typeface="Calibri" panose="020F0502020204030204" pitchFamily="34" charset="0"/>
              </a:rPr>
              <a:t>Not only more of the ports deprived (61%) than the whole of the UK (25%) but even ports with significant levels of activity are impacted –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en-GB" sz="1800" dirty="0">
                <a:latin typeface="Trebuchet MS" panose="020B0603020202020204" pitchFamily="34" charset="0"/>
                <a:ea typeface="Calibri" panose="020F0502020204030204" pitchFamily="34" charset="0"/>
              </a:rPr>
              <a:t>65% of ports with high ratio of larger vessels, and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en-GB" sz="1800" dirty="0">
                <a:latin typeface="Trebuchet MS" panose="020B0603020202020204" pitchFamily="34" charset="0"/>
                <a:ea typeface="Calibri" panose="020F0502020204030204" pitchFamily="34" charset="0"/>
              </a:rPr>
              <a:t>66% of ports with high landings experienced deprivation</a:t>
            </a:r>
          </a:p>
          <a:p>
            <a:pPr marL="342900" indent="-342900" algn="l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latin typeface="Trebuchet MS" panose="020B0603020202020204" pitchFamily="34" charset="0"/>
                <a:ea typeface="Calibri" panose="020F0502020204030204" pitchFamily="34" charset="0"/>
              </a:rPr>
              <a:t>Marked difference between the nations.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237410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Trebuchet MS" panose="020B0603020202020204" pitchFamily="34" charset="0"/>
              </a:rPr>
              <a:t>FFAF - Key Recommendations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431540" y="1849388"/>
            <a:ext cx="8424936" cy="2736304"/>
          </a:xfrm>
        </p:spPr>
        <p:txBody>
          <a:bodyPr/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000" dirty="0">
                <a:latin typeface="Trebuchet MS" panose="020B0603020202020204" pitchFamily="34" charset="0"/>
              </a:rPr>
              <a:t>Infrastructure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000" dirty="0">
                <a:latin typeface="Trebuchet MS" panose="020B0603020202020204" pitchFamily="34" charset="0"/>
              </a:rPr>
              <a:t>Raise awareness of available support &amp; develop health outreach services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000" dirty="0">
                <a:latin typeface="Trebuchet MS" panose="020B0603020202020204" pitchFamily="34" charset="0"/>
              </a:rPr>
              <a:t>Animation to assist fishers access EMFF funds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000" dirty="0">
                <a:latin typeface="Trebuchet MS" panose="020B0603020202020204" pitchFamily="34" charset="0"/>
              </a:rPr>
              <a:t>Support safety improvements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000" dirty="0">
                <a:latin typeface="Trebuchet MS" panose="020B0603020202020204" pitchFamily="34" charset="0"/>
              </a:rPr>
              <a:t>Support workforce &amp; business development 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en-GB" sz="2000" dirty="0">
                <a:latin typeface="Trebuchet MS" panose="020B0603020202020204" pitchFamily="34" charset="0"/>
              </a:rPr>
              <a:t>(promote career - Seafish; fishers to join a PO/seek representation; animation and credit unions to help access EMFF grants).</a:t>
            </a:r>
            <a:endParaRPr lang="en-GB" dirty="0">
              <a:latin typeface="Trebuchet MS" panose="020B0603020202020204" pitchFamily="34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683216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Trebuchet MS" panose="020B0603020202020204" pitchFamily="34" charset="0"/>
              </a:rPr>
              <a:t>Financial Resilience of Fishers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431540" y="1849388"/>
            <a:ext cx="8424936" cy="3024336"/>
          </a:xfrm>
        </p:spPr>
        <p:txBody>
          <a:bodyPr/>
          <a:lstStyle/>
          <a:p>
            <a:pPr algn="l"/>
            <a:r>
              <a:rPr lang="en-GB" dirty="0"/>
              <a:t>431 people who turned to charity for help with </a:t>
            </a:r>
            <a:r>
              <a:rPr lang="en-GB" u="sng" dirty="0"/>
              <a:t>real</a:t>
            </a:r>
            <a:r>
              <a:rPr lang="en-GB" dirty="0"/>
              <a:t> financial problems. </a:t>
            </a:r>
          </a:p>
          <a:p>
            <a:pPr algn="l"/>
            <a:r>
              <a:rPr lang="en-GB" dirty="0"/>
              <a:t>140 active, 84 retired (also ex and family): </a:t>
            </a:r>
          </a:p>
          <a:p>
            <a:pPr algn="l"/>
            <a:r>
              <a:rPr lang="en-GB" dirty="0"/>
              <a:t>	50 of the active fishers were on sick leave</a:t>
            </a:r>
          </a:p>
          <a:p>
            <a:pPr algn="l"/>
            <a:r>
              <a:rPr lang="en-GB" dirty="0"/>
              <a:t>	25 not working because of boat repairs</a:t>
            </a:r>
          </a:p>
          <a:p>
            <a:pPr algn="l"/>
            <a:r>
              <a:rPr lang="en-GB" dirty="0"/>
              <a:t>Demonstrates lack of alternate safety net </a:t>
            </a:r>
          </a:p>
          <a:p>
            <a:pPr algn="l"/>
            <a:r>
              <a:rPr lang="en-GB" dirty="0"/>
              <a:t>Low, insecure and fluctuating income levels</a:t>
            </a:r>
          </a:p>
          <a:p>
            <a:pPr algn="l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310867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Trebuchet MS" panose="020B0603020202020204" pitchFamily="34" charset="0"/>
              </a:rPr>
              <a:t>Financial Difficulties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431540" y="1561356"/>
            <a:ext cx="8424936" cy="3456384"/>
          </a:xfrm>
        </p:spPr>
        <p:txBody>
          <a:bodyPr/>
          <a:lstStyle/>
          <a:p>
            <a:pPr algn="l"/>
            <a:r>
              <a:rPr lang="en-GB" sz="2000" b="1" dirty="0">
                <a:latin typeface="Trebuchet MS" panose="020B0603020202020204" pitchFamily="34" charset="0"/>
              </a:rPr>
              <a:t>Causes:</a:t>
            </a:r>
            <a:r>
              <a:rPr lang="en-GB" sz="2000" dirty="0">
                <a:latin typeface="Trebuchet MS" panose="020B0603020202020204" pitchFamily="34" charset="0"/>
              </a:rPr>
              <a:t> ill health, fuel costs, loss of gear at sea, weather, markets</a:t>
            </a:r>
          </a:p>
          <a:p>
            <a:pPr algn="l"/>
            <a:r>
              <a:rPr lang="en-GB" sz="2000" b="1" dirty="0">
                <a:latin typeface="Trebuchet MS" panose="020B0603020202020204" pitchFamily="34" charset="0"/>
              </a:rPr>
              <a:t>Share fishers: </a:t>
            </a:r>
            <a:r>
              <a:rPr lang="en-GB" sz="2000" dirty="0">
                <a:latin typeface="Trebuchet MS" panose="020B0603020202020204" pitchFamily="34" charset="0"/>
              </a:rPr>
              <a:t>“not employed under a contract of service … receive share of the gross earnings of the fishing vessel” (HMRC)</a:t>
            </a:r>
          </a:p>
          <a:p>
            <a:pPr algn="l"/>
            <a:r>
              <a:rPr lang="en-GB" sz="2000" b="1" dirty="0">
                <a:latin typeface="Trebuchet MS" panose="020B0603020202020204" pitchFamily="34" charset="0"/>
              </a:rPr>
              <a:t>Self-employed: insecure income, </a:t>
            </a:r>
            <a:r>
              <a:rPr lang="en-GB" sz="2000" dirty="0">
                <a:latin typeface="Trebuchet MS" panose="020B0603020202020204" pitchFamily="34" charset="0"/>
              </a:rPr>
              <a:t>responsible for own Tax &amp; NI, sick and accident insurance, no holiday pay, limited pension planning </a:t>
            </a:r>
          </a:p>
          <a:p>
            <a:pPr algn="l"/>
            <a:r>
              <a:rPr lang="en-GB" sz="1800" dirty="0">
                <a:latin typeface="Trebuchet MS" panose="020B0603020202020204" pitchFamily="34" charset="0"/>
              </a:rPr>
              <a:t>Average household income for single person: £7,086 (poverty line: £17,640)</a:t>
            </a:r>
          </a:p>
          <a:p>
            <a:pPr algn="l"/>
            <a:r>
              <a:rPr lang="en-GB" sz="1800" dirty="0">
                <a:latin typeface="Trebuchet MS" panose="020B0603020202020204" pitchFamily="34" charset="0"/>
              </a:rPr>
              <a:t>Pensions: 48 of 84 retired – received pension credit. Indicating low level of NI contributions. Only 13 had occupational pension.</a:t>
            </a:r>
          </a:p>
          <a:p>
            <a:pPr algn="l"/>
            <a:r>
              <a:rPr lang="en-GB" sz="1800" dirty="0">
                <a:latin typeface="Trebuchet MS" panose="020B0603020202020204" pitchFamily="34" charset="0"/>
              </a:rPr>
              <a:t>Problem debt: High level of priority debt such as rent, council tax and tax</a:t>
            </a:r>
          </a:p>
          <a:p>
            <a:pPr algn="l"/>
            <a:r>
              <a:rPr lang="en-GB" sz="1800" dirty="0">
                <a:latin typeface="Trebuchet MS" panose="020B0603020202020204" pitchFamily="34" charset="0"/>
              </a:rPr>
              <a:t>Borrowing from sub-prime, high interest lenders, and family &amp; friends</a:t>
            </a:r>
          </a:p>
          <a:p>
            <a:pPr algn="l"/>
            <a:endParaRPr lang="en-GB" sz="1800" dirty="0">
              <a:latin typeface="Trebuchet MS" panose="020B0603020202020204" pitchFamily="34" charset="0"/>
            </a:endParaRPr>
          </a:p>
          <a:p>
            <a:pPr algn="l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58147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Trebuchet MS" panose="020B0603020202020204" pitchFamily="34" charset="0"/>
              </a:rPr>
              <a:t>How can Government help?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431540" y="1129308"/>
            <a:ext cx="8424936" cy="4032448"/>
          </a:xfrm>
        </p:spPr>
        <p:txBody>
          <a:bodyPr/>
          <a:lstStyle/>
          <a:p>
            <a:pPr algn="l"/>
            <a:r>
              <a:rPr lang="en-GB" sz="2000" dirty="0">
                <a:latin typeface="Trebuchet MS" panose="020B0603020202020204" pitchFamily="34" charset="0"/>
              </a:rPr>
              <a:t>Support ILO C188 &amp; Maritime 2050 recommendation </a:t>
            </a:r>
          </a:p>
          <a:p>
            <a:pPr algn="l"/>
            <a:r>
              <a:rPr lang="en-GB" sz="2000" dirty="0">
                <a:latin typeface="Trebuchet MS" panose="020B0603020202020204" pitchFamily="34" charset="0"/>
              </a:rPr>
              <a:t>	</a:t>
            </a:r>
            <a:r>
              <a:rPr lang="en-GB" sz="1800" dirty="0">
                <a:latin typeface="Trebuchet MS" panose="020B0603020202020204" pitchFamily="34" charset="0"/>
              </a:rPr>
              <a:t>– those working at sea should enjoy similar employment rights to 		  those on land</a:t>
            </a:r>
          </a:p>
          <a:p>
            <a:pPr algn="l"/>
            <a:r>
              <a:rPr lang="en-GB" sz="2000" dirty="0">
                <a:latin typeface="Trebuchet MS" panose="020B0603020202020204" pitchFamily="34" charset="0"/>
              </a:rPr>
              <a:t>HMRC Share Fishermen Scheme ended on 31/1/20 </a:t>
            </a:r>
          </a:p>
          <a:p>
            <a:pPr algn="l"/>
            <a:r>
              <a:rPr lang="en-GB" sz="2000" dirty="0">
                <a:latin typeface="Trebuchet MS" panose="020B0603020202020204" pitchFamily="34" charset="0"/>
              </a:rPr>
              <a:t>	</a:t>
            </a:r>
            <a:r>
              <a:rPr lang="en-GB" sz="1800" dirty="0">
                <a:latin typeface="Trebuchet MS" panose="020B0603020202020204" pitchFamily="34" charset="0"/>
              </a:rPr>
              <a:t>– low take up but how communicated?</a:t>
            </a:r>
          </a:p>
          <a:p>
            <a:pPr algn="l"/>
            <a:r>
              <a:rPr lang="en-GB" sz="2000" dirty="0">
                <a:latin typeface="Trebuchet MS" panose="020B0603020202020204" pitchFamily="34" charset="0"/>
              </a:rPr>
              <a:t>Support &amp; encourage a Fishers Financial Co-operative</a:t>
            </a:r>
          </a:p>
          <a:p>
            <a:pPr algn="l"/>
            <a:r>
              <a:rPr lang="en-GB" sz="2000" dirty="0">
                <a:latin typeface="Trebuchet MS" panose="020B0603020202020204" pitchFamily="34" charset="0"/>
              </a:rPr>
              <a:t>	</a:t>
            </a:r>
            <a:r>
              <a:rPr lang="en-GB" sz="1800" dirty="0">
                <a:latin typeface="Trebuchet MS" panose="020B0603020202020204" pitchFamily="34" charset="0"/>
              </a:rPr>
              <a:t>- idea for shared accountancy/payroll/HR function (in development)</a:t>
            </a:r>
          </a:p>
          <a:p>
            <a:pPr algn="l"/>
            <a:r>
              <a:rPr lang="en-GB" sz="2000" dirty="0">
                <a:latin typeface="Trebuchet MS" panose="020B0603020202020204" pitchFamily="34" charset="0"/>
              </a:rPr>
              <a:t>Support &amp; encourage a national credit union for fishers </a:t>
            </a:r>
          </a:p>
          <a:p>
            <a:pPr algn="l"/>
            <a:r>
              <a:rPr lang="en-GB" sz="2000" dirty="0">
                <a:latin typeface="Trebuchet MS" panose="020B0603020202020204" pitchFamily="34" charset="0"/>
              </a:rPr>
              <a:t>	</a:t>
            </a:r>
            <a:r>
              <a:rPr lang="en-GB" sz="1800" dirty="0">
                <a:latin typeface="Trebuchet MS" panose="020B0603020202020204" pitchFamily="34" charset="0"/>
              </a:rPr>
              <a:t>- savings and loans (current EMFF loan guarantee)</a:t>
            </a:r>
          </a:p>
          <a:p>
            <a:pPr algn="l"/>
            <a:r>
              <a:rPr lang="en-GB" sz="2000" dirty="0">
                <a:latin typeface="Trebuchet MS" panose="020B0603020202020204" pitchFamily="34" charset="0"/>
              </a:rPr>
              <a:t>Financial support for new entrants - loans for purchasing and equipping an boat, paying for a license and leasing quota (collateral) </a:t>
            </a:r>
          </a:p>
          <a:p>
            <a:pPr algn="l"/>
            <a:endParaRPr lang="en-GB" sz="1800" dirty="0">
              <a:latin typeface="Trebuchet MS" panose="020B0603020202020204" pitchFamily="34" charset="0"/>
            </a:endParaRPr>
          </a:p>
          <a:p>
            <a:pPr algn="l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000904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Thank you for listening!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GB" dirty="0"/>
              <a:t>Any Questions? </a:t>
            </a:r>
          </a:p>
        </p:txBody>
      </p:sp>
    </p:spTree>
    <p:extLst>
      <p:ext uri="{BB962C8B-B14F-4D97-AF65-F5344CB8AC3E}">
        <p14:creationId xmlns:p14="http://schemas.microsoft.com/office/powerpoint/2010/main" val="1649483750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ation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1. Presentation Template 2020</Template>
  <TotalTime>52</TotalTime>
  <Words>558</Words>
  <Application>Microsoft Office PowerPoint</Application>
  <PresentationFormat>On-screen Show (16:10)</PresentationFormat>
  <Paragraphs>51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Trebuchet MS</vt:lpstr>
      <vt:lpstr>Presentation Template</vt:lpstr>
      <vt:lpstr>PowerPoint Presentation</vt:lpstr>
      <vt:lpstr>Fishing For A Future </vt:lpstr>
      <vt:lpstr>Socio-Economic Analysis of 41 Ports</vt:lpstr>
      <vt:lpstr>FFAF - Key Recommendations</vt:lpstr>
      <vt:lpstr>Financial Resilience of Fishers</vt:lpstr>
      <vt:lpstr>Financial Difficulties</vt:lpstr>
      <vt:lpstr>How can Government help?</vt:lpstr>
      <vt:lpstr>Thank you for listening!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Tina Barnes</dc:creator>
  <cp:lastModifiedBy>Jacob Ashton</cp:lastModifiedBy>
  <cp:revision>7</cp:revision>
  <dcterms:created xsi:type="dcterms:W3CDTF">2020-02-19T10:31:00Z</dcterms:created>
  <dcterms:modified xsi:type="dcterms:W3CDTF">2020-02-24T14:13:25Z</dcterms:modified>
</cp:coreProperties>
</file>