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61" r:id="rId3"/>
    <p:sldId id="262" r:id="rId4"/>
    <p:sldId id="263" r:id="rId5"/>
    <p:sldId id="272" r:id="rId6"/>
    <p:sldId id="273" r:id="rId7"/>
    <p:sldId id="275" r:id="rId8"/>
    <p:sldId id="274" r:id="rId9"/>
    <p:sldId id="269" r:id="rId10"/>
    <p:sldId id="270" r:id="rId11"/>
    <p:sldId id="271" r:id="rId12"/>
    <p:sldId id="276" r:id="rId13"/>
    <p:sldId id="277" r:id="rId14"/>
    <p:sldId id="266"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8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1" autoAdjust="0"/>
  </p:normalViewPr>
  <p:slideViewPr>
    <p:cSldViewPr snapToGrid="0" snapToObjects="1">
      <p:cViewPr varScale="1">
        <p:scale>
          <a:sx n="31" d="100"/>
          <a:sy n="31" d="100"/>
        </p:scale>
        <p:origin x="8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riffin\Google%20Drive\NEF%20-%20Environment\Fisheries\Blogs%20&amp;%20briefings%20&amp;%20presentations\APPG\Graphs%20for%20APPG%20presentat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21485430193219"/>
          <c:y val="4.5749365211566674E-2"/>
          <c:w val="0.78755773064233459"/>
          <c:h val="0.84183757972003148"/>
        </c:manualLayout>
      </c:layout>
      <c:scatterChart>
        <c:scatterStyle val="lineMarker"/>
        <c:varyColors val="0"/>
        <c:ser>
          <c:idx val="1"/>
          <c:order val="0"/>
          <c:tx>
            <c:strRef>
              <c:f>'Fishers graph'!$C$1</c:f>
              <c:strCache>
                <c:ptCount val="1"/>
                <c:pt idx="0">
                  <c:v>UK</c:v>
                </c:pt>
              </c:strCache>
            </c:strRef>
          </c:tx>
          <c:spPr>
            <a:ln w="19050" cap="rnd">
              <a:solidFill>
                <a:schemeClr val="accent1">
                  <a:lumMod val="75000"/>
                </a:schemeClr>
              </a:solidFill>
              <a:round/>
            </a:ln>
            <a:effectLst/>
          </c:spPr>
          <c:marker>
            <c:symbol val="circle"/>
            <c:size val="3"/>
            <c:spPr>
              <a:solidFill>
                <a:schemeClr val="accent1">
                  <a:lumMod val="75000"/>
                </a:schemeClr>
              </a:solidFill>
              <a:ln w="9525">
                <a:noFill/>
              </a:ln>
              <a:effectLst/>
            </c:spPr>
          </c:marker>
          <c:xVal>
            <c:numRef>
              <c:f>'Fishers graph'!$A$2:$A$74</c:f>
              <c:numCache>
                <c:formatCode>General</c:formatCode>
                <c:ptCount val="73"/>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numCache>
            </c:numRef>
          </c:xVal>
          <c:yVal>
            <c:numRef>
              <c:f>'Fishers graph'!$C$2:$C$74</c:f>
              <c:numCache>
                <c:formatCode>General</c:formatCode>
                <c:ptCount val="73"/>
                <c:pt idx="0">
                  <c:v>#N/A</c:v>
                </c:pt>
                <c:pt idx="1">
                  <c:v>#N/A</c:v>
                </c:pt>
                <c:pt idx="2">
                  <c:v>47647</c:v>
                </c:pt>
                <c:pt idx="3">
                  <c:v>#N/A</c:v>
                </c:pt>
                <c:pt idx="4">
                  <c:v>#N/A</c:v>
                </c:pt>
                <c:pt idx="5">
                  <c:v>#N/A</c:v>
                </c:pt>
                <c:pt idx="6">
                  <c:v>#N/A</c:v>
                </c:pt>
                <c:pt idx="7">
                  <c:v>#N/A</c:v>
                </c:pt>
                <c:pt idx="8">
                  <c:v>#N/A</c:v>
                </c:pt>
                <c:pt idx="9">
                  <c:v>#N/A</c:v>
                </c:pt>
                <c:pt idx="10">
                  <c:v>#N/A</c:v>
                </c:pt>
                <c:pt idx="11">
                  <c:v>#N/A</c:v>
                </c:pt>
                <c:pt idx="12">
                  <c:v>#N/A</c:v>
                </c:pt>
                <c:pt idx="13">
                  <c:v>#N/A</c:v>
                </c:pt>
                <c:pt idx="14">
                  <c:v>28254</c:v>
                </c:pt>
                <c:pt idx="15">
                  <c:v>#N/A</c:v>
                </c:pt>
                <c:pt idx="16">
                  <c:v>#N/A</c:v>
                </c:pt>
                <c:pt idx="17">
                  <c:v>#N/A</c:v>
                </c:pt>
                <c:pt idx="18">
                  <c:v>#N/A</c:v>
                </c:pt>
                <c:pt idx="19">
                  <c:v>25874</c:v>
                </c:pt>
                <c:pt idx="20">
                  <c:v>#N/A</c:v>
                </c:pt>
                <c:pt idx="21">
                  <c:v>#N/A</c:v>
                </c:pt>
                <c:pt idx="22">
                  <c:v>#N/A</c:v>
                </c:pt>
                <c:pt idx="23">
                  <c:v>#N/A</c:v>
                </c:pt>
                <c:pt idx="24">
                  <c:v>21443</c:v>
                </c:pt>
                <c:pt idx="25">
                  <c:v>#N/A</c:v>
                </c:pt>
                <c:pt idx="26">
                  <c:v>#N/A</c:v>
                </c:pt>
                <c:pt idx="27">
                  <c:v>#N/A</c:v>
                </c:pt>
                <c:pt idx="28">
                  <c:v>#N/A</c:v>
                </c:pt>
                <c:pt idx="29">
                  <c:v>22134</c:v>
                </c:pt>
              </c:numCache>
            </c:numRef>
          </c:yVal>
          <c:smooth val="0"/>
          <c:extLst>
            <c:ext xmlns:c16="http://schemas.microsoft.com/office/drawing/2014/chart" uri="{C3380CC4-5D6E-409C-BE32-E72D297353CC}">
              <c16:uniqueId val="{00000000-66DF-45E7-8290-6461DB758D8E}"/>
            </c:ext>
          </c:extLst>
        </c:ser>
        <c:ser>
          <c:idx val="2"/>
          <c:order val="1"/>
          <c:tx>
            <c:strRef>
              <c:f>'Fishers graph'!$D$1</c:f>
              <c:strCache>
                <c:ptCount val="1"/>
                <c:pt idx="0">
                  <c:v>UK</c:v>
                </c:pt>
              </c:strCache>
            </c:strRef>
          </c:tx>
          <c:spPr>
            <a:ln w="19050" cap="rnd">
              <a:solidFill>
                <a:schemeClr val="accent1">
                  <a:lumMod val="75000"/>
                </a:schemeClr>
              </a:solidFill>
              <a:round/>
            </a:ln>
            <a:effectLst/>
          </c:spPr>
          <c:marker>
            <c:symbol val="circle"/>
            <c:size val="3"/>
            <c:spPr>
              <a:solidFill>
                <a:schemeClr val="accent1">
                  <a:lumMod val="75000"/>
                </a:schemeClr>
              </a:solidFill>
              <a:ln w="9525">
                <a:noFill/>
              </a:ln>
              <a:effectLst/>
            </c:spPr>
          </c:marker>
          <c:xVal>
            <c:numRef>
              <c:f>'Fishers graph'!$A$2:$A$74</c:f>
              <c:numCache>
                <c:formatCode>General</c:formatCode>
                <c:ptCount val="73"/>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numCache>
            </c:numRef>
          </c:xVal>
          <c:yVal>
            <c:numRef>
              <c:f>'Fishers graph'!$D$2:$D$74</c:f>
              <c:numCache>
                <c:formatCode>General</c:formatCode>
                <c:ptCount val="73"/>
                <c:pt idx="26">
                  <c:v>#N/A</c:v>
                </c:pt>
                <c:pt idx="27">
                  <c:v>#N/A</c:v>
                </c:pt>
                <c:pt idx="28">
                  <c:v>#N/A</c:v>
                </c:pt>
                <c:pt idx="29">
                  <c:v>22134</c:v>
                </c:pt>
                <c:pt idx="30">
                  <c:v>#N/A</c:v>
                </c:pt>
                <c:pt idx="31">
                  <c:v>#N/A</c:v>
                </c:pt>
                <c:pt idx="32">
                  <c:v>#N/A</c:v>
                </c:pt>
                <c:pt idx="33">
                  <c:v>#N/A</c:v>
                </c:pt>
                <c:pt idx="34">
                  <c:v>23309</c:v>
                </c:pt>
                <c:pt idx="35">
                  <c:v>23990</c:v>
                </c:pt>
                <c:pt idx="36">
                  <c:v>23011</c:v>
                </c:pt>
                <c:pt idx="37">
                  <c:v>22587</c:v>
                </c:pt>
              </c:numCache>
            </c:numRef>
          </c:yVal>
          <c:smooth val="0"/>
          <c:extLst>
            <c:ext xmlns:c16="http://schemas.microsoft.com/office/drawing/2014/chart" uri="{C3380CC4-5D6E-409C-BE32-E72D297353CC}">
              <c16:uniqueId val="{00000001-66DF-45E7-8290-6461DB758D8E}"/>
            </c:ext>
          </c:extLst>
        </c:ser>
        <c:ser>
          <c:idx val="3"/>
          <c:order val="2"/>
          <c:tx>
            <c:strRef>
              <c:f>'Fishers graph'!$E$1</c:f>
              <c:strCache>
                <c:ptCount val="1"/>
                <c:pt idx="0">
                  <c:v>UK</c:v>
                </c:pt>
              </c:strCache>
            </c:strRef>
          </c:tx>
          <c:spPr>
            <a:ln w="19050" cap="rnd">
              <a:solidFill>
                <a:schemeClr val="accent1">
                  <a:lumMod val="75000"/>
                </a:schemeClr>
              </a:solidFill>
              <a:round/>
            </a:ln>
            <a:effectLst/>
          </c:spPr>
          <c:marker>
            <c:symbol val="circle"/>
            <c:size val="3"/>
            <c:spPr>
              <a:solidFill>
                <a:schemeClr val="accent1">
                  <a:lumMod val="75000"/>
                </a:schemeClr>
              </a:solidFill>
              <a:ln w="9525">
                <a:noFill/>
              </a:ln>
              <a:effectLst/>
            </c:spPr>
          </c:marker>
          <c:xVal>
            <c:numRef>
              <c:f>'Fishers graph'!$A$2:$A$74</c:f>
              <c:numCache>
                <c:formatCode>General</c:formatCode>
                <c:ptCount val="73"/>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numCache>
            </c:numRef>
          </c:xVal>
          <c:yVal>
            <c:numRef>
              <c:f>'Fishers graph'!$E$2:$E$74</c:f>
              <c:numCache>
                <c:formatCode>General</c:formatCode>
                <c:ptCount val="73"/>
                <c:pt idx="37">
                  <c:v>22587</c:v>
                </c:pt>
                <c:pt idx="38">
                  <c:v>21869</c:v>
                </c:pt>
                <c:pt idx="39">
                  <c:v>22224</c:v>
                </c:pt>
                <c:pt idx="40">
                  <c:v>22634</c:v>
                </c:pt>
                <c:pt idx="41">
                  <c:v>22424</c:v>
                </c:pt>
                <c:pt idx="42">
                  <c:v>22320</c:v>
                </c:pt>
                <c:pt idx="43">
                  <c:v>#N/A</c:v>
                </c:pt>
                <c:pt idx="44">
                  <c:v>#N/A</c:v>
                </c:pt>
                <c:pt idx="45">
                  <c:v>#N/A</c:v>
                </c:pt>
                <c:pt idx="46">
                  <c:v>#N/A</c:v>
                </c:pt>
                <c:pt idx="47">
                  <c:v>#N/A</c:v>
                </c:pt>
                <c:pt idx="48">
                  <c:v>20703</c:v>
                </c:pt>
                <c:pt idx="49">
                  <c:v>19986</c:v>
                </c:pt>
                <c:pt idx="50">
                  <c:v>19044</c:v>
                </c:pt>
                <c:pt idx="51">
                  <c:v>18604</c:v>
                </c:pt>
                <c:pt idx="52">
                  <c:v>17889</c:v>
                </c:pt>
                <c:pt idx="53">
                  <c:v>16896</c:v>
                </c:pt>
                <c:pt idx="54">
                  <c:v>15649</c:v>
                </c:pt>
                <c:pt idx="55">
                  <c:v>14958</c:v>
                </c:pt>
                <c:pt idx="56">
                  <c:v>14205</c:v>
                </c:pt>
                <c:pt idx="57">
                  <c:v>13122</c:v>
                </c:pt>
                <c:pt idx="58">
                  <c:v>13453</c:v>
                </c:pt>
                <c:pt idx="59">
                  <c:v>12831</c:v>
                </c:pt>
                <c:pt idx="60">
                  <c:v>12934</c:v>
                </c:pt>
                <c:pt idx="61">
                  <c:v>12871</c:v>
                </c:pt>
                <c:pt idx="62">
                  <c:v>12614</c:v>
                </c:pt>
                <c:pt idx="63">
                  <c:v>12212</c:v>
                </c:pt>
                <c:pt idx="64">
                  <c:v>12703</c:v>
                </c:pt>
                <c:pt idx="65">
                  <c:v>12405</c:v>
                </c:pt>
                <c:pt idx="66">
                  <c:v>12445</c:v>
                </c:pt>
                <c:pt idx="67">
                  <c:v>12235</c:v>
                </c:pt>
                <c:pt idx="68">
                  <c:v>11845</c:v>
                </c:pt>
                <c:pt idx="69">
                  <c:v>12107</c:v>
                </c:pt>
                <c:pt idx="70">
                  <c:v>11757</c:v>
                </c:pt>
                <c:pt idx="71">
                  <c:v>11692</c:v>
                </c:pt>
                <c:pt idx="72">
                  <c:v>11961</c:v>
                </c:pt>
              </c:numCache>
            </c:numRef>
          </c:yVal>
          <c:smooth val="0"/>
          <c:extLst>
            <c:ext xmlns:c16="http://schemas.microsoft.com/office/drawing/2014/chart" uri="{C3380CC4-5D6E-409C-BE32-E72D297353CC}">
              <c16:uniqueId val="{00000002-66DF-45E7-8290-6461DB758D8E}"/>
            </c:ext>
          </c:extLst>
        </c:ser>
        <c:ser>
          <c:idx val="0"/>
          <c:order val="3"/>
          <c:tx>
            <c:strRef>
              <c:f>'Fishers graph'!$B$1</c:f>
              <c:strCache>
                <c:ptCount val="1"/>
                <c:pt idx="0">
                  <c:v>Norway</c:v>
                </c:pt>
              </c:strCache>
            </c:strRef>
          </c:tx>
          <c:spPr>
            <a:ln w="19050" cap="rnd">
              <a:solidFill>
                <a:srgbClr val="C00000"/>
              </a:solidFill>
              <a:round/>
            </a:ln>
            <a:effectLst/>
          </c:spPr>
          <c:marker>
            <c:symbol val="circle"/>
            <c:size val="3"/>
            <c:spPr>
              <a:solidFill>
                <a:srgbClr val="C00000"/>
              </a:solidFill>
              <a:ln w="9525">
                <a:noFill/>
              </a:ln>
              <a:effectLst/>
            </c:spPr>
          </c:marker>
          <c:xVal>
            <c:numRef>
              <c:f>'Fishers graph'!$A$2:$A$74</c:f>
              <c:numCache>
                <c:formatCode>General</c:formatCode>
                <c:ptCount val="73"/>
                <c:pt idx="0">
                  <c:v>1946</c:v>
                </c:pt>
                <c:pt idx="1">
                  <c:v>1947</c:v>
                </c:pt>
                <c:pt idx="2">
                  <c:v>1948</c:v>
                </c:pt>
                <c:pt idx="3">
                  <c:v>1949</c:v>
                </c:pt>
                <c:pt idx="4">
                  <c:v>1950</c:v>
                </c:pt>
                <c:pt idx="5">
                  <c:v>1951</c:v>
                </c:pt>
                <c:pt idx="6">
                  <c:v>1952</c:v>
                </c:pt>
                <c:pt idx="7">
                  <c:v>1953</c:v>
                </c:pt>
                <c:pt idx="8">
                  <c:v>1954</c:v>
                </c:pt>
                <c:pt idx="9">
                  <c:v>1955</c:v>
                </c:pt>
                <c:pt idx="10">
                  <c:v>1956</c:v>
                </c:pt>
                <c:pt idx="11">
                  <c:v>1957</c:v>
                </c:pt>
                <c:pt idx="12">
                  <c:v>1958</c:v>
                </c:pt>
                <c:pt idx="13">
                  <c:v>1959</c:v>
                </c:pt>
                <c:pt idx="14">
                  <c:v>1960</c:v>
                </c:pt>
                <c:pt idx="15">
                  <c:v>1961</c:v>
                </c:pt>
                <c:pt idx="16">
                  <c:v>1962</c:v>
                </c:pt>
                <c:pt idx="17">
                  <c:v>1963</c:v>
                </c:pt>
                <c:pt idx="18">
                  <c:v>1964</c:v>
                </c:pt>
                <c:pt idx="19">
                  <c:v>1965</c:v>
                </c:pt>
                <c:pt idx="20">
                  <c:v>1966</c:v>
                </c:pt>
                <c:pt idx="21">
                  <c:v>1967</c:v>
                </c:pt>
                <c:pt idx="22">
                  <c:v>1968</c:v>
                </c:pt>
                <c:pt idx="23">
                  <c:v>1969</c:v>
                </c:pt>
                <c:pt idx="24">
                  <c:v>1970</c:v>
                </c:pt>
                <c:pt idx="25">
                  <c:v>1971</c:v>
                </c:pt>
                <c:pt idx="26">
                  <c:v>1972</c:v>
                </c:pt>
                <c:pt idx="27">
                  <c:v>1973</c:v>
                </c:pt>
                <c:pt idx="28">
                  <c:v>1974</c:v>
                </c:pt>
                <c:pt idx="29">
                  <c:v>1975</c:v>
                </c:pt>
                <c:pt idx="30">
                  <c:v>1976</c:v>
                </c:pt>
                <c:pt idx="31">
                  <c:v>1977</c:v>
                </c:pt>
                <c:pt idx="32">
                  <c:v>1978</c:v>
                </c:pt>
                <c:pt idx="33">
                  <c:v>1979</c:v>
                </c:pt>
                <c:pt idx="34">
                  <c:v>1980</c:v>
                </c:pt>
                <c:pt idx="35">
                  <c:v>1981</c:v>
                </c:pt>
                <c:pt idx="36">
                  <c:v>1982</c:v>
                </c:pt>
                <c:pt idx="37">
                  <c:v>1983</c:v>
                </c:pt>
                <c:pt idx="38">
                  <c:v>1984</c:v>
                </c:pt>
                <c:pt idx="39">
                  <c:v>1985</c:v>
                </c:pt>
                <c:pt idx="40">
                  <c:v>1986</c:v>
                </c:pt>
                <c:pt idx="41">
                  <c:v>1987</c:v>
                </c:pt>
                <c:pt idx="42">
                  <c:v>1988</c:v>
                </c:pt>
                <c:pt idx="43">
                  <c:v>1989</c:v>
                </c:pt>
                <c:pt idx="44">
                  <c:v>1990</c:v>
                </c:pt>
                <c:pt idx="45">
                  <c:v>1991</c:v>
                </c:pt>
                <c:pt idx="46">
                  <c:v>1992</c:v>
                </c:pt>
                <c:pt idx="47">
                  <c:v>1993</c:v>
                </c:pt>
                <c:pt idx="48">
                  <c:v>1994</c:v>
                </c:pt>
                <c:pt idx="49">
                  <c:v>1995</c:v>
                </c:pt>
                <c:pt idx="50">
                  <c:v>1996</c:v>
                </c:pt>
                <c:pt idx="51">
                  <c:v>1997</c:v>
                </c:pt>
                <c:pt idx="52">
                  <c:v>1998</c:v>
                </c:pt>
                <c:pt idx="53">
                  <c:v>1999</c:v>
                </c:pt>
                <c:pt idx="54">
                  <c:v>2000</c:v>
                </c:pt>
                <c:pt idx="55">
                  <c:v>2001</c:v>
                </c:pt>
                <c:pt idx="56">
                  <c:v>2002</c:v>
                </c:pt>
                <c:pt idx="57">
                  <c:v>2003</c:v>
                </c:pt>
                <c:pt idx="58">
                  <c:v>2004</c:v>
                </c:pt>
                <c:pt idx="59">
                  <c:v>2005</c:v>
                </c:pt>
                <c:pt idx="60">
                  <c:v>2006</c:v>
                </c:pt>
                <c:pt idx="61">
                  <c:v>2007</c:v>
                </c:pt>
                <c:pt idx="62">
                  <c:v>2008</c:v>
                </c:pt>
                <c:pt idx="63">
                  <c:v>2009</c:v>
                </c:pt>
                <c:pt idx="64">
                  <c:v>2010</c:v>
                </c:pt>
                <c:pt idx="65">
                  <c:v>2011</c:v>
                </c:pt>
                <c:pt idx="66">
                  <c:v>2012</c:v>
                </c:pt>
                <c:pt idx="67">
                  <c:v>2013</c:v>
                </c:pt>
                <c:pt idx="68">
                  <c:v>2014</c:v>
                </c:pt>
                <c:pt idx="69">
                  <c:v>2015</c:v>
                </c:pt>
                <c:pt idx="70">
                  <c:v>2016</c:v>
                </c:pt>
                <c:pt idx="71">
                  <c:v>2017</c:v>
                </c:pt>
                <c:pt idx="72">
                  <c:v>2018</c:v>
                </c:pt>
              </c:numCache>
            </c:numRef>
          </c:xVal>
          <c:yVal>
            <c:numRef>
              <c:f>'Fishers graph'!$B$2:$B$74</c:f>
              <c:numCache>
                <c:formatCode>General</c:formatCode>
                <c:ptCount val="73"/>
                <c:pt idx="0">
                  <c:v>118378</c:v>
                </c:pt>
                <c:pt idx="1">
                  <c:v>115931</c:v>
                </c:pt>
                <c:pt idx="2">
                  <c:v>114108</c:v>
                </c:pt>
                <c:pt idx="3">
                  <c:v>#N/A</c:v>
                </c:pt>
                <c:pt idx="4">
                  <c:v>98324</c:v>
                </c:pt>
                <c:pt idx="5">
                  <c:v>96533</c:v>
                </c:pt>
                <c:pt idx="6">
                  <c:v>94630</c:v>
                </c:pt>
                <c:pt idx="7">
                  <c:v>93940</c:v>
                </c:pt>
                <c:pt idx="8">
                  <c:v>91806</c:v>
                </c:pt>
                <c:pt idx="9">
                  <c:v>90499</c:v>
                </c:pt>
                <c:pt idx="10">
                  <c:v>87267</c:v>
                </c:pt>
                <c:pt idx="11">
                  <c:v>80469</c:v>
                </c:pt>
                <c:pt idx="12">
                  <c:v>75844</c:v>
                </c:pt>
                <c:pt idx="13">
                  <c:v>73856</c:v>
                </c:pt>
                <c:pt idx="14">
                  <c:v>70375</c:v>
                </c:pt>
                <c:pt idx="15">
                  <c:v>59381</c:v>
                </c:pt>
                <c:pt idx="16">
                  <c:v>56890</c:v>
                </c:pt>
                <c:pt idx="17">
                  <c:v>55295</c:v>
                </c:pt>
                <c:pt idx="18">
                  <c:v>51341</c:v>
                </c:pt>
                <c:pt idx="19">
                  <c:v>48645</c:v>
                </c:pt>
                <c:pt idx="20">
                  <c:v>51101</c:v>
                </c:pt>
                <c:pt idx="21">
                  <c:v>49145</c:v>
                </c:pt>
                <c:pt idx="22">
                  <c:v>47797</c:v>
                </c:pt>
                <c:pt idx="23">
                  <c:v>44972</c:v>
                </c:pt>
                <c:pt idx="24">
                  <c:v>43018</c:v>
                </c:pt>
                <c:pt idx="25">
                  <c:v>41381</c:v>
                </c:pt>
                <c:pt idx="26">
                  <c:v>38320</c:v>
                </c:pt>
                <c:pt idx="27">
                  <c:v>37537</c:v>
                </c:pt>
                <c:pt idx="28">
                  <c:v>36406</c:v>
                </c:pt>
                <c:pt idx="29">
                  <c:v>35261</c:v>
                </c:pt>
                <c:pt idx="30">
                  <c:v>33264</c:v>
                </c:pt>
                <c:pt idx="31">
                  <c:v>32589</c:v>
                </c:pt>
                <c:pt idx="32">
                  <c:v>33599</c:v>
                </c:pt>
                <c:pt idx="33">
                  <c:v>33955</c:v>
                </c:pt>
                <c:pt idx="34">
                  <c:v>34789</c:v>
                </c:pt>
                <c:pt idx="35">
                  <c:v>35311</c:v>
                </c:pt>
                <c:pt idx="36">
                  <c:v>35311</c:v>
                </c:pt>
                <c:pt idx="37">
                  <c:v>28305</c:v>
                </c:pt>
                <c:pt idx="38">
                  <c:v>29628</c:v>
                </c:pt>
                <c:pt idx="39">
                  <c:v>29566</c:v>
                </c:pt>
                <c:pt idx="40">
                  <c:v>29981</c:v>
                </c:pt>
                <c:pt idx="41">
                  <c:v>29915</c:v>
                </c:pt>
                <c:pt idx="42">
                  <c:v>29349</c:v>
                </c:pt>
                <c:pt idx="43">
                  <c:v>28655</c:v>
                </c:pt>
                <c:pt idx="44">
                  <c:v>27518</c:v>
                </c:pt>
                <c:pt idx="45">
                  <c:v>26967</c:v>
                </c:pt>
                <c:pt idx="46">
                  <c:v>26753</c:v>
                </c:pt>
                <c:pt idx="47">
                  <c:v>25397</c:v>
                </c:pt>
                <c:pt idx="48">
                  <c:v>22902</c:v>
                </c:pt>
                <c:pt idx="49">
                  <c:v>23652</c:v>
                </c:pt>
                <c:pt idx="50">
                  <c:v>23395</c:v>
                </c:pt>
                <c:pt idx="51">
                  <c:v>22917</c:v>
                </c:pt>
                <c:pt idx="52">
                  <c:v>21294</c:v>
                </c:pt>
                <c:pt idx="53">
                  <c:v>21260</c:v>
                </c:pt>
                <c:pt idx="54">
                  <c:v>20075</c:v>
                </c:pt>
                <c:pt idx="55">
                  <c:v>18895</c:v>
                </c:pt>
                <c:pt idx="56">
                  <c:v>18492</c:v>
                </c:pt>
                <c:pt idx="57">
                  <c:v>18651</c:v>
                </c:pt>
                <c:pt idx="58">
                  <c:v>17342</c:v>
                </c:pt>
                <c:pt idx="59">
                  <c:v>15532</c:v>
                </c:pt>
                <c:pt idx="60">
                  <c:v>14728</c:v>
                </c:pt>
                <c:pt idx="61">
                  <c:v>14034</c:v>
                </c:pt>
                <c:pt idx="62">
                  <c:v>13537</c:v>
                </c:pt>
                <c:pt idx="63">
                  <c:v>13229</c:v>
                </c:pt>
                <c:pt idx="64">
                  <c:v>12993</c:v>
                </c:pt>
                <c:pt idx="65">
                  <c:v>12768</c:v>
                </c:pt>
                <c:pt idx="66">
                  <c:v>12048</c:v>
                </c:pt>
                <c:pt idx="67">
                  <c:v>11611</c:v>
                </c:pt>
                <c:pt idx="68">
                  <c:v>11301</c:v>
                </c:pt>
                <c:pt idx="69">
                  <c:v>11130</c:v>
                </c:pt>
                <c:pt idx="70">
                  <c:v>11236</c:v>
                </c:pt>
                <c:pt idx="71">
                  <c:v>11307</c:v>
                </c:pt>
                <c:pt idx="72">
                  <c:v>11219</c:v>
                </c:pt>
              </c:numCache>
            </c:numRef>
          </c:yVal>
          <c:smooth val="0"/>
          <c:extLst>
            <c:ext xmlns:c16="http://schemas.microsoft.com/office/drawing/2014/chart" uri="{C3380CC4-5D6E-409C-BE32-E72D297353CC}">
              <c16:uniqueId val="{00000003-66DF-45E7-8290-6461DB758D8E}"/>
            </c:ext>
          </c:extLst>
        </c:ser>
        <c:dLbls>
          <c:showLegendKey val="0"/>
          <c:showVal val="0"/>
          <c:showCatName val="0"/>
          <c:showSerName val="0"/>
          <c:showPercent val="0"/>
          <c:showBubbleSize val="0"/>
        </c:dLbls>
        <c:axId val="356081360"/>
        <c:axId val="470534432"/>
      </c:scatterChart>
      <c:valAx>
        <c:axId val="356081360"/>
        <c:scaling>
          <c:orientation val="minMax"/>
          <c:max val="2020"/>
          <c:min val="1945"/>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3200" b="0" i="0" u="none" strike="noStrike" kern="1200" baseline="0">
                <a:solidFill>
                  <a:sysClr val="windowText" lastClr="000000"/>
                </a:solidFill>
                <a:latin typeface="+mn-lt"/>
                <a:ea typeface="+mn-ea"/>
                <a:cs typeface="+mn-cs"/>
              </a:defRPr>
            </a:pPr>
            <a:endParaRPr lang="en-US"/>
          </a:p>
        </c:txPr>
        <c:crossAx val="470534432"/>
        <c:crosses val="autoZero"/>
        <c:crossBetween val="midCat"/>
        <c:majorUnit val="5"/>
      </c:valAx>
      <c:valAx>
        <c:axId val="470534432"/>
        <c:scaling>
          <c:orientation val="minMax"/>
          <c:max val="12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GB" sz="3200" baseline="0" dirty="0"/>
                  <a:t>Number of fishers (total)</a:t>
                </a:r>
              </a:p>
            </c:rich>
          </c:tx>
          <c:layout>
            <c:manualLayout>
              <c:xMode val="edge"/>
              <c:yMode val="edge"/>
              <c:x val="3.8178176339713947E-3"/>
              <c:y val="0.31946107061814727"/>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356081360"/>
        <c:crosses val="autoZero"/>
        <c:crossBetween val="midCat"/>
        <c:majorUnit val="10000"/>
      </c:valAx>
      <c:spPr>
        <a:noFill/>
        <a:ln>
          <a:solidFill>
            <a:schemeClr val="tx1"/>
          </a:solidFill>
        </a:ln>
        <a:effectLst/>
      </c:spPr>
    </c:plotArea>
    <c:plotVisOnly val="1"/>
    <c:dispBlanksAs val="gap"/>
    <c:showDLblsOverMax val="0"/>
  </c:chart>
  <c:spPr>
    <a:solidFill>
      <a:srgbClr val="FFFFFF"/>
    </a:solidFill>
    <a:ln w="9525" cap="flat" cmpd="sng" algn="ctr">
      <a:noFill/>
      <a:round/>
    </a:ln>
    <a:effectLst/>
  </c:spPr>
  <c:txPr>
    <a:bodyPr rot="1800000"/>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leanpng.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pload.wikimedia.org/wikipedia/commons/b/b5/Whitstable_Harbour%2C_Kent%2C_UK.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101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10</a:t>
            </a:fld>
            <a:endParaRPr lang="en-GB"/>
          </a:p>
        </p:txBody>
      </p:sp>
    </p:spTree>
    <p:extLst>
      <p:ext uri="{BB962C8B-B14F-4D97-AF65-F5344CB8AC3E}">
        <p14:creationId xmlns:p14="http://schemas.microsoft.com/office/powerpoint/2010/main" val="270139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11</a:t>
            </a:fld>
            <a:endParaRPr lang="en-GB"/>
          </a:p>
        </p:txBody>
      </p:sp>
    </p:spTree>
    <p:extLst>
      <p:ext uri="{BB962C8B-B14F-4D97-AF65-F5344CB8AC3E}">
        <p14:creationId xmlns:p14="http://schemas.microsoft.com/office/powerpoint/2010/main" val="1697029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12</a:t>
            </a:fld>
            <a:endParaRPr lang="en-GB"/>
          </a:p>
        </p:txBody>
      </p:sp>
    </p:spTree>
    <p:extLst>
      <p:ext uri="{BB962C8B-B14F-4D97-AF65-F5344CB8AC3E}">
        <p14:creationId xmlns:p14="http://schemas.microsoft.com/office/powerpoint/2010/main" val="849373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13</a:t>
            </a:fld>
            <a:endParaRPr lang="en-GB"/>
          </a:p>
        </p:txBody>
      </p:sp>
    </p:spTree>
    <p:extLst>
      <p:ext uri="{BB962C8B-B14F-4D97-AF65-F5344CB8AC3E}">
        <p14:creationId xmlns:p14="http://schemas.microsoft.com/office/powerpoint/2010/main" val="359758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14</a:t>
            </a:fld>
            <a:endParaRPr lang="en-GB"/>
          </a:p>
        </p:txBody>
      </p:sp>
    </p:spTree>
    <p:extLst>
      <p:ext uri="{BB962C8B-B14F-4D97-AF65-F5344CB8AC3E}">
        <p14:creationId xmlns:p14="http://schemas.microsoft.com/office/powerpoint/2010/main" val="226769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2</a:t>
            </a:fld>
            <a:endParaRPr lang="en-GB"/>
          </a:p>
        </p:txBody>
      </p:sp>
    </p:spTree>
    <p:extLst>
      <p:ext uri="{BB962C8B-B14F-4D97-AF65-F5344CB8AC3E}">
        <p14:creationId xmlns:p14="http://schemas.microsoft.com/office/powerpoint/2010/main" val="2931543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3</a:t>
            </a:fld>
            <a:endParaRPr lang="en-GB"/>
          </a:p>
        </p:txBody>
      </p:sp>
    </p:spTree>
    <p:extLst>
      <p:ext uri="{BB962C8B-B14F-4D97-AF65-F5344CB8AC3E}">
        <p14:creationId xmlns:p14="http://schemas.microsoft.com/office/powerpoint/2010/main" val="617908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4</a:t>
            </a:fld>
            <a:endParaRPr lang="en-GB"/>
          </a:p>
        </p:txBody>
      </p:sp>
    </p:spTree>
    <p:extLst>
      <p:ext uri="{BB962C8B-B14F-4D97-AF65-F5344CB8AC3E}">
        <p14:creationId xmlns:p14="http://schemas.microsoft.com/office/powerpoint/2010/main" val="340731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C04208-0BB6-4521-AAAB-87744B99CAF5}" type="slidenum">
              <a:rPr lang="en-GB" smtClean="0"/>
              <a:t>5</a:t>
            </a:fld>
            <a:endParaRPr lang="en-GB"/>
          </a:p>
        </p:txBody>
      </p:sp>
    </p:spTree>
    <p:extLst>
      <p:ext uri="{BB962C8B-B14F-4D97-AF65-F5344CB8AC3E}">
        <p14:creationId xmlns:p14="http://schemas.microsoft.com/office/powerpoint/2010/main" val="168180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Cartoons: </a:t>
            </a:r>
            <a:r>
              <a:rPr lang="en-GB" sz="1200" dirty="0">
                <a:hlinkClick r:id="rId3"/>
              </a:rPr>
              <a:t>https://www.cleanpng.com/</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C04208-0BB6-4521-AAAB-87744B99CAF5}" type="slidenum">
              <a:rPr lang="en-GB" smtClean="0"/>
              <a:t>6</a:t>
            </a:fld>
            <a:endParaRPr lang="en-GB"/>
          </a:p>
        </p:txBody>
      </p:sp>
    </p:spTree>
    <p:extLst>
      <p:ext uri="{BB962C8B-B14F-4D97-AF65-F5344CB8AC3E}">
        <p14:creationId xmlns:p14="http://schemas.microsoft.com/office/powerpoint/2010/main" val="146669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400" kern="1200" dirty="0">
                <a:solidFill>
                  <a:schemeClr val="tx1"/>
                </a:solidFill>
                <a:effectLst/>
                <a:latin typeface="Helvetica Neue"/>
                <a:ea typeface="Helvetica Neue"/>
                <a:cs typeface="Helvetica Neue"/>
                <a:sym typeface="Helvetica Neue"/>
              </a:rPr>
              <a:t>Photo: </a:t>
            </a:r>
            <a:r>
              <a:rPr lang="en-GB" sz="2400" dirty="0">
                <a:hlinkClick r:id="rId3"/>
              </a:rPr>
              <a:t>https://upload.wikimedia.org/wikipedia/commons/b/b5/Whitstable_Harbour%2C_Kent%2C_UK.jpg</a:t>
            </a:r>
            <a:endParaRPr lang="en-GB" sz="2400" kern="1200" dirty="0">
              <a:solidFill>
                <a:schemeClr val="tx1"/>
              </a:solidFill>
              <a:effectLst/>
              <a:latin typeface="Helvetica Neue"/>
              <a:ea typeface="Helvetica Neue"/>
              <a:cs typeface="Helvetica Neue"/>
              <a:sym typeface="Helvetica Neue"/>
            </a:endParaRPr>
          </a:p>
        </p:txBody>
      </p:sp>
      <p:sp>
        <p:nvSpPr>
          <p:cNvPr id="4" name="Slide Number Placeholder 3"/>
          <p:cNvSpPr>
            <a:spLocks noGrp="1"/>
          </p:cNvSpPr>
          <p:nvPr>
            <p:ph type="sldNum" sz="quarter" idx="5"/>
          </p:nvPr>
        </p:nvSpPr>
        <p:spPr/>
        <p:txBody>
          <a:bodyPr/>
          <a:lstStyle/>
          <a:p>
            <a:fld id="{36C04208-0BB6-4521-AAAB-87744B99CAF5}" type="slidenum">
              <a:rPr lang="en-GB" smtClean="0"/>
              <a:t>7</a:t>
            </a:fld>
            <a:endParaRPr lang="en-GB"/>
          </a:p>
        </p:txBody>
      </p:sp>
    </p:spTree>
    <p:extLst>
      <p:ext uri="{BB962C8B-B14F-4D97-AF65-F5344CB8AC3E}">
        <p14:creationId xmlns:p14="http://schemas.microsoft.com/office/powerpoint/2010/main" val="354782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400" kern="1200" dirty="0">
                <a:solidFill>
                  <a:schemeClr val="tx1"/>
                </a:solidFill>
                <a:effectLst/>
                <a:latin typeface="Helvetica Neue"/>
                <a:ea typeface="Helvetica Neue"/>
                <a:cs typeface="Helvetica Neue"/>
                <a:sym typeface="Helvetica Neue"/>
              </a:rPr>
              <a:t>Graph: Authors’ calculations from MMO and Statistics Norway</a:t>
            </a:r>
          </a:p>
        </p:txBody>
      </p:sp>
      <p:sp>
        <p:nvSpPr>
          <p:cNvPr id="4" name="Slide Number Placeholder 3"/>
          <p:cNvSpPr>
            <a:spLocks noGrp="1"/>
          </p:cNvSpPr>
          <p:nvPr>
            <p:ph type="sldNum" sz="quarter" idx="5"/>
          </p:nvPr>
        </p:nvSpPr>
        <p:spPr/>
        <p:txBody>
          <a:bodyPr/>
          <a:lstStyle/>
          <a:p>
            <a:fld id="{36C04208-0BB6-4521-AAAB-87744B99CAF5}" type="slidenum">
              <a:rPr lang="en-GB" smtClean="0"/>
              <a:t>8</a:t>
            </a:fld>
            <a:endParaRPr lang="en-GB"/>
          </a:p>
        </p:txBody>
      </p:sp>
    </p:spTree>
    <p:extLst>
      <p:ext uri="{BB962C8B-B14F-4D97-AF65-F5344CB8AC3E}">
        <p14:creationId xmlns:p14="http://schemas.microsoft.com/office/powerpoint/2010/main" val="376090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C04208-0BB6-4521-AAAB-87744B99CAF5}" type="slidenum">
              <a:rPr lang="en-GB" smtClean="0"/>
              <a:t>9</a:t>
            </a:fld>
            <a:endParaRPr lang="en-GB"/>
          </a:p>
        </p:txBody>
      </p:sp>
    </p:spTree>
    <p:extLst>
      <p:ext uri="{BB962C8B-B14F-4D97-AF65-F5344CB8AC3E}">
        <p14:creationId xmlns:p14="http://schemas.microsoft.com/office/powerpoint/2010/main" val="232053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73100" y="2870200"/>
            <a:ext cx="23050500" cy="4559300"/>
          </a:xfrm>
          <a:prstGeom prst="rect">
            <a:avLst/>
          </a:prstGeom>
        </p:spPr>
        <p:txBody>
          <a:bodyPr anchor="b"/>
          <a:lstStyle/>
          <a:p>
            <a:r>
              <a:t>Title Text</a:t>
            </a:r>
          </a:p>
        </p:txBody>
      </p:sp>
      <p:sp>
        <p:nvSpPr>
          <p:cNvPr id="12" name="Body Level One…"/>
          <p:cNvSpPr txBox="1">
            <a:spLocks noGrp="1"/>
          </p:cNvSpPr>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10590462" y="1511300"/>
            <a:ext cx="13644824" cy="12128732"/>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73100" y="1435100"/>
            <a:ext cx="11049000" cy="5461000"/>
          </a:xfrm>
          <a:prstGeom prst="rect">
            <a:avLst/>
          </a:prstGeom>
        </p:spPr>
        <p:txBody>
          <a:bodyPr anchor="b"/>
          <a:lstStyle/>
          <a:p>
            <a:r>
              <a:t>Title Text</a:t>
            </a:r>
          </a:p>
        </p:txBody>
      </p:sp>
      <p:sp>
        <p:nvSpPr>
          <p:cNvPr id="40" name="Body Level One…"/>
          <p:cNvSpPr txBox="1">
            <a:spLocks noGrp="1"/>
          </p:cNvSpPr>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2-033_1302x975.jpeg"/>
          <p:cNvSpPr>
            <a:spLocks noGrp="1"/>
          </p:cNvSpPr>
          <p:nvPr>
            <p:ph type="pic" sz="half" idx="13"/>
          </p:nvPr>
        </p:nvSpPr>
        <p:spPr>
          <a:xfrm>
            <a:off x="12407900" y="5715000"/>
            <a:ext cx="11023600" cy="8255000"/>
          </a:xfrm>
          <a:prstGeom prst="rect">
            <a:avLst/>
          </a:prstGeom>
        </p:spPr>
        <p:txBody>
          <a:bodyPr lIns="91439" tIns="45719" rIns="91439" bIns="45719" anchor="t">
            <a:noAutofit/>
          </a:bodyPr>
          <a:lstStyle/>
          <a:p>
            <a:endParaRPr/>
          </a:p>
        </p:txBody>
      </p:sp>
      <p:sp>
        <p:nvSpPr>
          <p:cNvPr id="84" name="Image"/>
          <p:cNvSpPr>
            <a:spLocks noGrp="1"/>
          </p:cNvSpPr>
          <p:nvPr>
            <p:ph type="pic" sz="half" idx="14"/>
          </p:nvPr>
        </p:nvSpPr>
        <p:spPr>
          <a:xfrm>
            <a:off x="12420600" y="-673100"/>
            <a:ext cx="11023600" cy="8255000"/>
          </a:xfrm>
          <a:prstGeom prst="rect">
            <a:avLst/>
          </a:prstGeom>
        </p:spPr>
        <p:txBody>
          <a:bodyPr lIns="91439" tIns="45719" rIns="91439" bIns="45719" anchor="t">
            <a:noAutofit/>
          </a:bodyPr>
          <a:lstStyle/>
          <a:p>
            <a:endParaRPr/>
          </a:p>
        </p:txBody>
      </p:sp>
      <p:sp>
        <p:nvSpPr>
          <p:cNvPr id="85" name="2-10-superquadro_1631x2178.jpeg"/>
          <p:cNvSpPr>
            <a:spLocks noGrp="1"/>
          </p:cNvSpPr>
          <p:nvPr>
            <p:ph type="pic" idx="15"/>
          </p:nvPr>
        </p:nvSpPr>
        <p:spPr>
          <a:xfrm>
            <a:off x="-825499" y="-2108200"/>
            <a:ext cx="13804901" cy="18443211"/>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Type a quote here.”"/>
          <p:cNvSpPr txBox="1">
            <a:spLocks noGrp="1"/>
          </p:cNvSpPr>
          <p:nvPr>
            <p:ph type="body" sz="quarter" idx="14"/>
          </p:nvPr>
        </p:nvSpPr>
        <p:spPr>
          <a:xfrm>
            <a:off x="2374900" y="5892800"/>
            <a:ext cx="19621500" cy="850900"/>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6099" y="13080999"/>
            <a:ext cx="419101" cy="457201"/>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6" r:id="rId4"/>
    <p:sldLayoutId id="2147483657" r:id="rId5"/>
    <p:sldLayoutId id="2147483658" r:id="rId6"/>
    <p:sldLayoutId id="2147483659" r:id="rId7"/>
    <p:sldLayoutId id="2147483660" r:id="rId8"/>
  </p:sldLayoutIdLst>
  <p:transition spd="med"/>
  <p:txStyles>
    <p:titleStyle>
      <a:lvl1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7EBB"/>
        </a:solidFill>
        <a:effectLst/>
      </p:bgPr>
    </p:bg>
    <p:spTree>
      <p:nvGrpSpPr>
        <p:cNvPr id="1" name=""/>
        <p:cNvGrpSpPr/>
        <p:nvPr/>
      </p:nvGrpSpPr>
      <p:grpSpPr>
        <a:xfrm>
          <a:off x="0" y="0"/>
          <a:ext cx="0" cy="0"/>
          <a:chOff x="0" y="0"/>
          <a:chExt cx="0" cy="0"/>
        </a:xfrm>
      </p:grpSpPr>
      <p:sp>
        <p:nvSpPr>
          <p:cNvPr id="119" name="Coastal Local Authorities…"/>
          <p:cNvSpPr txBox="1">
            <a:spLocks noGrp="1"/>
          </p:cNvSpPr>
          <p:nvPr>
            <p:ph type="ctrTitle"/>
          </p:nvPr>
        </p:nvSpPr>
        <p:spPr>
          <a:xfrm>
            <a:off x="2420541" y="4662903"/>
            <a:ext cx="19944362" cy="4559300"/>
          </a:xfrm>
          <a:prstGeom prst="rect">
            <a:avLst/>
          </a:prstGeom>
        </p:spPr>
        <p:txBody>
          <a:bodyPr>
            <a:normAutofit/>
          </a:bodyPr>
          <a:lstStyle/>
          <a:p>
            <a:pPr defTabSz="676909">
              <a:defRPr sz="11070">
                <a:solidFill>
                  <a:srgbClr val="000000"/>
                </a:solidFill>
              </a:defRPr>
            </a:pPr>
            <a:r>
              <a:rPr lang="en-GB" sz="11000" b="1" dirty="0">
                <a:solidFill>
                  <a:srgbClr val="FFFFFF"/>
                </a:solidFill>
              </a:rPr>
              <a:t>UK Fisheries through a socio-economic lens</a:t>
            </a:r>
            <a:endParaRPr sz="11000" b="1" dirty="0">
              <a:solidFill>
                <a:srgbClr val="FFFFFF"/>
              </a:solidFill>
            </a:endParaRPr>
          </a:p>
        </p:txBody>
      </p:sp>
      <p:pic>
        <p:nvPicPr>
          <p:cNvPr id="120" name="NEF Primary Full Colour RGB.png" descr="NEF Primary Full Colour RGB.png"/>
          <p:cNvPicPr>
            <a:picLocks noChangeAspect="1"/>
          </p:cNvPicPr>
          <p:nvPr/>
        </p:nvPicPr>
        <p:blipFill>
          <a:blip r:embed="rId3"/>
          <a:stretch>
            <a:fillRect/>
          </a:stretch>
        </p:blipFill>
        <p:spPr>
          <a:xfrm>
            <a:off x="781827" y="652525"/>
            <a:ext cx="7307096" cy="2752357"/>
          </a:xfrm>
          <a:prstGeom prst="rect">
            <a:avLst/>
          </a:prstGeom>
          <a:ln w="12700">
            <a:miter lim="400000"/>
          </a:ln>
        </p:spPr>
      </p:pic>
      <p:sp>
        <p:nvSpPr>
          <p:cNvPr id="121" name="Fernanda Balata, Senior Programme Manager…"/>
          <p:cNvSpPr txBox="1"/>
          <p:nvPr/>
        </p:nvSpPr>
        <p:spPr>
          <a:xfrm>
            <a:off x="5395652" y="10521225"/>
            <a:ext cx="13592696" cy="2340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685165">
              <a:defRPr sz="5976">
                <a:solidFill>
                  <a:srgbClr val="000000"/>
                </a:solidFill>
              </a:defRPr>
            </a:pPr>
            <a:r>
              <a:rPr lang="en-GB" dirty="0">
                <a:solidFill>
                  <a:srgbClr val="FFFFFF"/>
                </a:solidFill>
              </a:rPr>
              <a:t>Griffin Carpenter</a:t>
            </a:r>
            <a:r>
              <a:rPr dirty="0">
                <a:solidFill>
                  <a:srgbClr val="FFFFFF"/>
                </a:solidFill>
              </a:rPr>
              <a:t>, Senior </a:t>
            </a:r>
            <a:r>
              <a:rPr lang="en-GB" dirty="0">
                <a:solidFill>
                  <a:srgbClr val="FFFFFF"/>
                </a:solidFill>
              </a:rPr>
              <a:t>Researcher</a:t>
            </a:r>
            <a:endParaRPr dirty="0">
              <a:solidFill>
                <a:srgbClr val="FFFFFF"/>
              </a:solidFill>
            </a:endParaRPr>
          </a:p>
          <a:p>
            <a:pPr defTabSz="685165">
              <a:defRPr sz="5976">
                <a:solidFill>
                  <a:srgbClr val="000000"/>
                </a:solidFill>
              </a:defRPr>
            </a:pPr>
            <a:r>
              <a:rPr lang="en-GB" dirty="0">
                <a:solidFill>
                  <a:srgbClr val="FFFFFF"/>
                </a:solidFill>
              </a:rPr>
              <a:t>New Economics Foundation</a:t>
            </a:r>
            <a:endParaRPr dirty="0">
              <a:solidFill>
                <a:srgbClr val="FFFFFF"/>
              </a:solidFill>
            </a:endParaRPr>
          </a:p>
        </p:txBody>
      </p:sp>
      <p:sp>
        <p:nvSpPr>
          <p:cNvPr id="122" name="15 January 2020…"/>
          <p:cNvSpPr txBox="1"/>
          <p:nvPr/>
        </p:nvSpPr>
        <p:spPr>
          <a:xfrm>
            <a:off x="15173779" y="739436"/>
            <a:ext cx="7746437" cy="3207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defRPr sz="6200">
                <a:solidFill>
                  <a:srgbClr val="000000"/>
                </a:solidFill>
              </a:defRPr>
            </a:pPr>
            <a:r>
              <a:rPr lang="en-GB" dirty="0">
                <a:solidFill>
                  <a:srgbClr val="FFFFFF"/>
                </a:solidFill>
              </a:rPr>
              <a:t>25</a:t>
            </a:r>
            <a:r>
              <a:rPr dirty="0">
                <a:solidFill>
                  <a:srgbClr val="FFFFFF"/>
                </a:solidFill>
              </a:rPr>
              <a:t> </a:t>
            </a:r>
            <a:r>
              <a:rPr lang="en-GB" dirty="0">
                <a:solidFill>
                  <a:srgbClr val="FFFFFF"/>
                </a:solidFill>
              </a:rPr>
              <a:t>February</a:t>
            </a:r>
            <a:r>
              <a:rPr dirty="0">
                <a:solidFill>
                  <a:srgbClr val="FFFFFF"/>
                </a:solidFill>
              </a:rPr>
              <a:t> 2020</a:t>
            </a:r>
          </a:p>
          <a:p>
            <a:pPr>
              <a:defRPr sz="6200">
                <a:solidFill>
                  <a:srgbClr val="000000"/>
                </a:solidFill>
              </a:defRPr>
            </a:pPr>
            <a:r>
              <a:rPr lang="en-GB" dirty="0">
                <a:solidFill>
                  <a:srgbClr val="FFFFFF"/>
                </a:solidFill>
              </a:rPr>
              <a:t>Fisheries APPG</a:t>
            </a:r>
            <a:endParaRPr dirty="0">
              <a:solidFill>
                <a:srgbClr val="FFFFFF"/>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961B2-E189-4C06-A341-5E09DA797703}"/>
              </a:ext>
            </a:extLst>
          </p:cNvPr>
          <p:cNvSpPr txBox="1"/>
          <p:nvPr/>
        </p:nvSpPr>
        <p:spPr>
          <a:xfrm>
            <a:off x="3464465" y="464032"/>
            <a:ext cx="1745509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7200" b="1" i="0" u="none" strike="noStrike" cap="none" spc="0" normalizeH="0" baseline="0" dirty="0">
                <a:ln>
                  <a:noFill/>
                </a:ln>
                <a:solidFill>
                  <a:srgbClr val="FFFFFF"/>
                </a:solidFill>
                <a:effectLst/>
                <a:uFillTx/>
                <a:latin typeface="+mn-lt"/>
                <a:ea typeface="+mn-ea"/>
                <a:cs typeface="+mn-cs"/>
                <a:sym typeface="Gill Sans Light"/>
              </a:rPr>
              <a:t>Lessons from independent coastal states: Shared</a:t>
            </a:r>
          </a:p>
        </p:txBody>
      </p:sp>
      <p:pic>
        <p:nvPicPr>
          <p:cNvPr id="5" name="Picture 4">
            <a:extLst>
              <a:ext uri="{FF2B5EF4-FFF2-40B4-BE49-F238E27FC236}">
                <a16:creationId xmlns:a16="http://schemas.microsoft.com/office/drawing/2014/main" id="{2D5F17EB-62E4-445D-B874-B99A4FF2FF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8087" y="2314020"/>
            <a:ext cx="16060259" cy="4665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8C203CD-C717-4CC0-A561-FA1FE9879F9D}"/>
              </a:ext>
            </a:extLst>
          </p:cNvPr>
          <p:cNvPicPr>
            <a:picLocks noChangeAspect="1"/>
          </p:cNvPicPr>
          <p:nvPr/>
        </p:nvPicPr>
        <p:blipFill>
          <a:blip r:embed="rId5"/>
          <a:stretch>
            <a:fillRect/>
          </a:stretch>
        </p:blipFill>
        <p:spPr>
          <a:xfrm>
            <a:off x="5676189" y="5242529"/>
            <a:ext cx="13031622" cy="6898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77F7E1F-9695-4682-AB44-664A608C0885}"/>
              </a:ext>
            </a:extLst>
          </p:cNvPr>
          <p:cNvPicPr>
            <a:picLocks noChangeAspect="1"/>
          </p:cNvPicPr>
          <p:nvPr/>
        </p:nvPicPr>
        <p:blipFill>
          <a:blip r:embed="rId6"/>
          <a:stretch>
            <a:fillRect/>
          </a:stretch>
        </p:blipFill>
        <p:spPr>
          <a:xfrm>
            <a:off x="9989195" y="7291394"/>
            <a:ext cx="13100856" cy="6132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50022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B436D1-A32A-439B-9BEC-445D36731FE4}"/>
              </a:ext>
            </a:extLst>
          </p:cNvPr>
          <p:cNvSpPr txBox="1"/>
          <p:nvPr/>
        </p:nvSpPr>
        <p:spPr>
          <a:xfrm>
            <a:off x="3646410" y="464032"/>
            <a:ext cx="1709121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7200" b="1" i="0" u="none" strike="noStrike" cap="none" spc="0" normalizeH="0" baseline="0" dirty="0">
                <a:ln>
                  <a:noFill/>
                </a:ln>
                <a:solidFill>
                  <a:srgbClr val="FFFFFF"/>
                </a:solidFill>
                <a:effectLst/>
                <a:uFillTx/>
                <a:latin typeface="+mn-lt"/>
                <a:ea typeface="+mn-ea"/>
                <a:cs typeface="+mn-cs"/>
                <a:sym typeface="Gill Sans Light"/>
              </a:rPr>
              <a:t>Lessons from independent coastal states: Public</a:t>
            </a:r>
          </a:p>
        </p:txBody>
      </p:sp>
      <p:pic>
        <p:nvPicPr>
          <p:cNvPr id="6" name="Picture 5">
            <a:extLst>
              <a:ext uri="{FF2B5EF4-FFF2-40B4-BE49-F238E27FC236}">
                <a16:creationId xmlns:a16="http://schemas.microsoft.com/office/drawing/2014/main" id="{AB944D53-D815-41A5-B2E8-BA1E8D295F8C}"/>
              </a:ext>
            </a:extLst>
          </p:cNvPr>
          <p:cNvPicPr>
            <a:picLocks noChangeAspect="1"/>
          </p:cNvPicPr>
          <p:nvPr/>
        </p:nvPicPr>
        <p:blipFill>
          <a:blip r:embed="rId4"/>
          <a:stretch>
            <a:fillRect/>
          </a:stretch>
        </p:blipFill>
        <p:spPr>
          <a:xfrm>
            <a:off x="2736769" y="2371724"/>
            <a:ext cx="18910462" cy="9477271"/>
          </a:xfrm>
          <a:prstGeom prst="rect">
            <a:avLst/>
          </a:prstGeom>
        </p:spPr>
      </p:pic>
      <p:sp>
        <p:nvSpPr>
          <p:cNvPr id="7" name="TextBox 6">
            <a:extLst>
              <a:ext uri="{FF2B5EF4-FFF2-40B4-BE49-F238E27FC236}">
                <a16:creationId xmlns:a16="http://schemas.microsoft.com/office/drawing/2014/main" id="{E25B4393-5FE2-4C96-9352-B8AC498F24D8}"/>
              </a:ext>
            </a:extLst>
          </p:cNvPr>
          <p:cNvSpPr txBox="1"/>
          <p:nvPr/>
        </p:nvSpPr>
        <p:spPr>
          <a:xfrm>
            <a:off x="2736769" y="11940805"/>
            <a:ext cx="1891046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err="1">
                <a:ln>
                  <a:noFill/>
                </a:ln>
                <a:solidFill>
                  <a:srgbClr val="FFFFFF"/>
                </a:solidFill>
                <a:effectLst/>
                <a:uFillTx/>
                <a:latin typeface="+mn-lt"/>
                <a:ea typeface="+mn-ea"/>
                <a:cs typeface="+mn-cs"/>
                <a:sym typeface="Gill Sans Light"/>
              </a:rPr>
              <a:t>Gunnlaugsson</a:t>
            </a:r>
            <a:r>
              <a:rPr kumimoji="0" lang="en-GB" sz="3600" b="1" i="0" u="none" strike="noStrike" cap="none" spc="0" normalizeH="0" baseline="0" dirty="0">
                <a:ln>
                  <a:noFill/>
                </a:ln>
                <a:solidFill>
                  <a:srgbClr val="FFFFFF"/>
                </a:solidFill>
                <a:effectLst/>
                <a:uFillTx/>
                <a:latin typeface="+mn-lt"/>
                <a:ea typeface="+mn-ea"/>
                <a:cs typeface="+mn-cs"/>
                <a:sym typeface="Gill Sans Light"/>
              </a:rPr>
              <a:t>, S.B., </a:t>
            </a:r>
            <a:r>
              <a:rPr kumimoji="0" lang="en-GB" sz="3600" b="1" i="0" u="none" strike="noStrike" cap="none" spc="0" normalizeH="0" baseline="0" dirty="0" err="1">
                <a:ln>
                  <a:noFill/>
                </a:ln>
                <a:solidFill>
                  <a:srgbClr val="FFFFFF"/>
                </a:solidFill>
                <a:effectLst/>
                <a:uFillTx/>
                <a:latin typeface="+mn-lt"/>
                <a:ea typeface="+mn-ea"/>
                <a:cs typeface="+mn-cs"/>
                <a:sym typeface="Gill Sans Light"/>
              </a:rPr>
              <a:t>Kristofersson</a:t>
            </a:r>
            <a:r>
              <a:rPr kumimoji="0" lang="en-GB" sz="3600" b="1" i="0" u="none" strike="noStrike" cap="none" spc="0" normalizeH="0" baseline="0" dirty="0">
                <a:ln>
                  <a:noFill/>
                </a:ln>
                <a:solidFill>
                  <a:srgbClr val="FFFFFF"/>
                </a:solidFill>
                <a:effectLst/>
                <a:uFillTx/>
                <a:latin typeface="+mn-lt"/>
                <a:ea typeface="+mn-ea"/>
                <a:cs typeface="+mn-cs"/>
                <a:sym typeface="Gill Sans Light"/>
              </a:rPr>
              <a:t>, D., and </a:t>
            </a:r>
            <a:r>
              <a:rPr kumimoji="0" lang="en-GB" sz="3600" b="1" i="0" u="none" strike="noStrike" cap="none" spc="0" normalizeH="0" baseline="0" dirty="0" err="1">
                <a:ln>
                  <a:noFill/>
                </a:ln>
                <a:solidFill>
                  <a:srgbClr val="FFFFFF"/>
                </a:solidFill>
                <a:effectLst/>
                <a:uFillTx/>
                <a:latin typeface="+mn-lt"/>
                <a:ea typeface="+mn-ea"/>
                <a:cs typeface="+mn-cs"/>
                <a:sym typeface="Gill Sans Light"/>
              </a:rPr>
              <a:t>Agnarsson</a:t>
            </a:r>
            <a:r>
              <a:rPr kumimoji="0" lang="en-GB" sz="3600" b="1" i="0" u="none" strike="noStrike" cap="none" spc="0" normalizeH="0" baseline="0" dirty="0">
                <a:ln>
                  <a:noFill/>
                </a:ln>
                <a:solidFill>
                  <a:srgbClr val="FFFFFF"/>
                </a:solidFill>
                <a:effectLst/>
                <a:uFillTx/>
                <a:latin typeface="+mn-lt"/>
                <a:ea typeface="+mn-ea"/>
                <a:cs typeface="+mn-cs"/>
                <a:sym typeface="Gill Sans Light"/>
              </a:rPr>
              <a:t>, S., 2018. Fishing for a fee: Resource rent taxation in Iceland’s fisheries. </a:t>
            </a:r>
            <a:r>
              <a:rPr kumimoji="0" lang="en-GB" sz="3600" b="1" u="none" strike="noStrike" cap="none" spc="0" normalizeH="0" baseline="0" dirty="0">
                <a:ln>
                  <a:noFill/>
                </a:ln>
                <a:solidFill>
                  <a:srgbClr val="FFFFFF"/>
                </a:solidFill>
                <a:effectLst/>
                <a:uFillTx/>
                <a:latin typeface="+mn-lt"/>
                <a:ea typeface="+mn-ea"/>
                <a:cs typeface="+mn-cs"/>
                <a:sym typeface="Gill Sans Light"/>
              </a:rPr>
              <a:t>Ocean &amp; Coastal Management (163): pp. 141-150.</a:t>
            </a:r>
          </a:p>
        </p:txBody>
      </p:sp>
    </p:spTree>
    <p:extLst>
      <p:ext uri="{BB962C8B-B14F-4D97-AF65-F5344CB8AC3E}">
        <p14:creationId xmlns:p14="http://schemas.microsoft.com/office/powerpoint/2010/main" val="194421317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B436D1-A32A-439B-9BEC-445D36731FE4}"/>
              </a:ext>
            </a:extLst>
          </p:cNvPr>
          <p:cNvSpPr txBox="1"/>
          <p:nvPr/>
        </p:nvSpPr>
        <p:spPr>
          <a:xfrm>
            <a:off x="2937085" y="464032"/>
            <a:ext cx="1850987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7200" b="1" i="0" u="none" strike="noStrike" cap="none" spc="0" normalizeH="0" baseline="0" dirty="0">
                <a:ln>
                  <a:noFill/>
                </a:ln>
                <a:solidFill>
                  <a:srgbClr val="FFFFFF"/>
                </a:solidFill>
                <a:effectLst/>
                <a:uFillTx/>
                <a:latin typeface="+mn-lt"/>
                <a:ea typeface="+mn-ea"/>
                <a:cs typeface="+mn-cs"/>
                <a:sym typeface="Gill Sans Light"/>
              </a:rPr>
              <a:t>Lessons from independent coastal states: Uncertain</a:t>
            </a:r>
          </a:p>
        </p:txBody>
      </p:sp>
      <p:pic>
        <p:nvPicPr>
          <p:cNvPr id="2" name="Picture 1">
            <a:extLst>
              <a:ext uri="{FF2B5EF4-FFF2-40B4-BE49-F238E27FC236}">
                <a16:creationId xmlns:a16="http://schemas.microsoft.com/office/drawing/2014/main" id="{581B857B-1958-41C1-B214-927D633354AD}"/>
              </a:ext>
            </a:extLst>
          </p:cNvPr>
          <p:cNvPicPr>
            <a:picLocks noChangeAspect="1"/>
          </p:cNvPicPr>
          <p:nvPr/>
        </p:nvPicPr>
        <p:blipFill>
          <a:blip r:embed="rId4"/>
          <a:stretch>
            <a:fillRect/>
          </a:stretch>
        </p:blipFill>
        <p:spPr>
          <a:xfrm>
            <a:off x="12212892" y="2711050"/>
            <a:ext cx="10846400" cy="8749429"/>
          </a:xfrm>
          <a:prstGeom prst="rect">
            <a:avLst/>
          </a:prstGeom>
        </p:spPr>
      </p:pic>
      <p:pic>
        <p:nvPicPr>
          <p:cNvPr id="3" name="Picture 2">
            <a:extLst>
              <a:ext uri="{FF2B5EF4-FFF2-40B4-BE49-F238E27FC236}">
                <a16:creationId xmlns:a16="http://schemas.microsoft.com/office/drawing/2014/main" id="{6DB6DA73-B625-4B1B-8BDA-708E54DF5354}"/>
              </a:ext>
            </a:extLst>
          </p:cNvPr>
          <p:cNvPicPr>
            <a:picLocks noChangeAspect="1"/>
          </p:cNvPicPr>
          <p:nvPr/>
        </p:nvPicPr>
        <p:blipFill>
          <a:blip r:embed="rId5"/>
          <a:stretch>
            <a:fillRect/>
          </a:stretch>
        </p:blipFill>
        <p:spPr>
          <a:xfrm>
            <a:off x="1753489" y="2713905"/>
            <a:ext cx="7406633" cy="8685613"/>
          </a:xfrm>
          <a:prstGeom prst="rect">
            <a:avLst/>
          </a:prstGeom>
        </p:spPr>
      </p:pic>
      <p:sp>
        <p:nvSpPr>
          <p:cNvPr id="4" name="Rectangle 3">
            <a:extLst>
              <a:ext uri="{FF2B5EF4-FFF2-40B4-BE49-F238E27FC236}">
                <a16:creationId xmlns:a16="http://schemas.microsoft.com/office/drawing/2014/main" id="{240A60CC-E657-40FE-943E-A02A7C02DFF6}"/>
              </a:ext>
            </a:extLst>
          </p:cNvPr>
          <p:cNvSpPr/>
          <p:nvPr/>
        </p:nvSpPr>
        <p:spPr>
          <a:xfrm>
            <a:off x="2072639" y="4822259"/>
            <a:ext cx="6543041" cy="619760"/>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7" name="Rectangle 6">
            <a:extLst>
              <a:ext uri="{FF2B5EF4-FFF2-40B4-BE49-F238E27FC236}">
                <a16:creationId xmlns:a16="http://schemas.microsoft.com/office/drawing/2014/main" id="{0C3CD59E-B8ED-4A26-95F8-CB21C7CEAE2D}"/>
              </a:ext>
            </a:extLst>
          </p:cNvPr>
          <p:cNvSpPr/>
          <p:nvPr/>
        </p:nvSpPr>
        <p:spPr>
          <a:xfrm>
            <a:off x="6928622" y="3312941"/>
            <a:ext cx="1443922" cy="498647"/>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8" name="Rectangle 7">
            <a:extLst>
              <a:ext uri="{FF2B5EF4-FFF2-40B4-BE49-F238E27FC236}">
                <a16:creationId xmlns:a16="http://schemas.microsoft.com/office/drawing/2014/main" id="{1C382262-39D7-442D-9C4F-3D6D3D2E86AA}"/>
              </a:ext>
            </a:extLst>
          </p:cNvPr>
          <p:cNvSpPr/>
          <p:nvPr/>
        </p:nvSpPr>
        <p:spPr>
          <a:xfrm>
            <a:off x="3275216" y="5840661"/>
            <a:ext cx="2515982" cy="553470"/>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9" name="Rectangle 8">
            <a:extLst>
              <a:ext uri="{FF2B5EF4-FFF2-40B4-BE49-F238E27FC236}">
                <a16:creationId xmlns:a16="http://schemas.microsoft.com/office/drawing/2014/main" id="{7FE57B53-53DB-478B-B516-7794D27B37A1}"/>
              </a:ext>
            </a:extLst>
          </p:cNvPr>
          <p:cNvSpPr/>
          <p:nvPr/>
        </p:nvSpPr>
        <p:spPr>
          <a:xfrm>
            <a:off x="18166080" y="4175760"/>
            <a:ext cx="2326640" cy="294163"/>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10" name="Rectangle 9">
            <a:extLst>
              <a:ext uri="{FF2B5EF4-FFF2-40B4-BE49-F238E27FC236}">
                <a16:creationId xmlns:a16="http://schemas.microsoft.com/office/drawing/2014/main" id="{25D04089-0C7B-4080-9C89-4ACC0C97CDB9}"/>
              </a:ext>
            </a:extLst>
          </p:cNvPr>
          <p:cNvSpPr/>
          <p:nvPr/>
        </p:nvSpPr>
        <p:spPr>
          <a:xfrm>
            <a:off x="12447352" y="3457148"/>
            <a:ext cx="3789110" cy="387643"/>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11" name="Rectangle 10">
            <a:extLst>
              <a:ext uri="{FF2B5EF4-FFF2-40B4-BE49-F238E27FC236}">
                <a16:creationId xmlns:a16="http://schemas.microsoft.com/office/drawing/2014/main" id="{B70EE9FD-3952-47B4-A199-AE36C6477FEC}"/>
              </a:ext>
            </a:extLst>
          </p:cNvPr>
          <p:cNvSpPr/>
          <p:nvPr/>
        </p:nvSpPr>
        <p:spPr>
          <a:xfrm>
            <a:off x="20492720" y="5779433"/>
            <a:ext cx="2326641" cy="294163"/>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12" name="Rectangle 11">
            <a:extLst>
              <a:ext uri="{FF2B5EF4-FFF2-40B4-BE49-F238E27FC236}">
                <a16:creationId xmlns:a16="http://schemas.microsoft.com/office/drawing/2014/main" id="{DB65D30F-0E57-4377-99CD-F423B2B4E7D1}"/>
              </a:ext>
            </a:extLst>
          </p:cNvPr>
          <p:cNvSpPr/>
          <p:nvPr/>
        </p:nvSpPr>
        <p:spPr>
          <a:xfrm>
            <a:off x="12543331" y="8074309"/>
            <a:ext cx="10276030" cy="692714"/>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13" name="Rectangle 12">
            <a:extLst>
              <a:ext uri="{FF2B5EF4-FFF2-40B4-BE49-F238E27FC236}">
                <a16:creationId xmlns:a16="http://schemas.microsoft.com/office/drawing/2014/main" id="{69837DC5-9264-44B0-BA99-EE1E61304D17}"/>
              </a:ext>
            </a:extLst>
          </p:cNvPr>
          <p:cNvSpPr/>
          <p:nvPr/>
        </p:nvSpPr>
        <p:spPr>
          <a:xfrm>
            <a:off x="17822520" y="8948157"/>
            <a:ext cx="4458076" cy="387643"/>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14" name="Rectangle 13">
            <a:extLst>
              <a:ext uri="{FF2B5EF4-FFF2-40B4-BE49-F238E27FC236}">
                <a16:creationId xmlns:a16="http://schemas.microsoft.com/office/drawing/2014/main" id="{E8709EB2-7D7C-4699-B0AB-94F9156AE593}"/>
              </a:ext>
            </a:extLst>
          </p:cNvPr>
          <p:cNvSpPr/>
          <p:nvPr/>
        </p:nvSpPr>
        <p:spPr>
          <a:xfrm>
            <a:off x="16428134" y="9249519"/>
            <a:ext cx="2199835" cy="387643"/>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a:ln>
                <a:noFill/>
              </a:ln>
              <a:solidFill>
                <a:srgbClr val="FFFFFF"/>
              </a:solidFill>
              <a:effectLst/>
              <a:uFillTx/>
              <a:latin typeface="+mn-lt"/>
              <a:ea typeface="+mn-ea"/>
              <a:cs typeface="+mn-cs"/>
              <a:sym typeface="Gill Sans Light"/>
            </a:endParaRPr>
          </a:p>
        </p:txBody>
      </p:sp>
      <p:sp>
        <p:nvSpPr>
          <p:cNvPr id="15" name="TextBox 14">
            <a:extLst>
              <a:ext uri="{FF2B5EF4-FFF2-40B4-BE49-F238E27FC236}">
                <a16:creationId xmlns:a16="http://schemas.microsoft.com/office/drawing/2014/main" id="{D908D0E7-196B-4BE3-A164-82E94959AB9B}"/>
              </a:ext>
            </a:extLst>
          </p:cNvPr>
          <p:cNvSpPr txBox="1"/>
          <p:nvPr/>
        </p:nvSpPr>
        <p:spPr>
          <a:xfrm>
            <a:off x="1631569" y="11615430"/>
            <a:ext cx="786102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FFFFFF"/>
                </a:solidFill>
                <a:effectLst/>
                <a:uFillTx/>
                <a:latin typeface="+mn-lt"/>
                <a:ea typeface="+mn-ea"/>
                <a:cs typeface="+mn-cs"/>
                <a:sym typeface="Gill Sans Light"/>
              </a:rPr>
              <a:t>Carpenter, G., 2017. Not in the same boat: The impact of Brexit across UK fishing fleets. New Economics Foundation.</a:t>
            </a:r>
          </a:p>
        </p:txBody>
      </p:sp>
      <p:sp>
        <p:nvSpPr>
          <p:cNvPr id="16" name="TextBox 15">
            <a:extLst>
              <a:ext uri="{FF2B5EF4-FFF2-40B4-BE49-F238E27FC236}">
                <a16:creationId xmlns:a16="http://schemas.microsoft.com/office/drawing/2014/main" id="{5D651564-0AED-48CC-8DC3-B886B3E05CA4}"/>
              </a:ext>
            </a:extLst>
          </p:cNvPr>
          <p:cNvSpPr txBox="1"/>
          <p:nvPr/>
        </p:nvSpPr>
        <p:spPr>
          <a:xfrm>
            <a:off x="12192000" y="11713536"/>
            <a:ext cx="1084640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3200" b="1" dirty="0">
                <a:solidFill>
                  <a:srgbClr val="FFFFFF"/>
                </a:solidFill>
              </a:rPr>
              <a:t>George Eustice speaking at the UK Parliament International Trade Committee: 8 October, 2019.  </a:t>
            </a:r>
            <a:endParaRPr kumimoji="0" lang="en-GB" sz="3200" b="1" i="0" u="none" strike="noStrike" cap="none" spc="0" normalizeH="0" baseline="0" dirty="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392595892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B436D1-A32A-439B-9BEC-445D36731FE4}"/>
              </a:ext>
            </a:extLst>
          </p:cNvPr>
          <p:cNvSpPr txBox="1"/>
          <p:nvPr/>
        </p:nvSpPr>
        <p:spPr>
          <a:xfrm>
            <a:off x="3438025" y="464032"/>
            <a:ext cx="1750799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7200" b="1" i="0" u="none" strike="noStrike" cap="none" spc="0" normalizeH="0" baseline="0" dirty="0">
                <a:ln>
                  <a:noFill/>
                </a:ln>
                <a:solidFill>
                  <a:srgbClr val="FFFFFF"/>
                </a:solidFill>
                <a:effectLst/>
                <a:uFillTx/>
                <a:latin typeface="+mn-lt"/>
                <a:ea typeface="+mn-ea"/>
                <a:cs typeface="+mn-cs"/>
                <a:sym typeface="Gill Sans Light"/>
              </a:rPr>
              <a:t>Lessons from independent coastal states: Political</a:t>
            </a:r>
          </a:p>
        </p:txBody>
      </p:sp>
      <p:sp>
        <p:nvSpPr>
          <p:cNvPr id="15" name="TextBox 14">
            <a:extLst>
              <a:ext uri="{FF2B5EF4-FFF2-40B4-BE49-F238E27FC236}">
                <a16:creationId xmlns:a16="http://schemas.microsoft.com/office/drawing/2014/main" id="{D908D0E7-196B-4BE3-A164-82E94959AB9B}"/>
              </a:ext>
            </a:extLst>
          </p:cNvPr>
          <p:cNvSpPr txBox="1"/>
          <p:nvPr/>
        </p:nvSpPr>
        <p:spPr>
          <a:xfrm>
            <a:off x="2674152" y="11678673"/>
            <a:ext cx="1827187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FFFFFF"/>
                </a:solidFill>
                <a:effectLst/>
                <a:uFillTx/>
                <a:latin typeface="+mn-lt"/>
                <a:ea typeface="+mn-ea"/>
                <a:cs typeface="+mn-cs"/>
                <a:sym typeface="Gill Sans Light"/>
              </a:rPr>
              <a:t>Carpenter, G., Williams, C., and Scurrah, E. 2019. Media capture in UK fisheries. New Economics Foundation.</a:t>
            </a:r>
          </a:p>
        </p:txBody>
      </p:sp>
      <p:pic>
        <p:nvPicPr>
          <p:cNvPr id="6" name="Picture 5">
            <a:extLst>
              <a:ext uri="{FF2B5EF4-FFF2-40B4-BE49-F238E27FC236}">
                <a16:creationId xmlns:a16="http://schemas.microsoft.com/office/drawing/2014/main" id="{78C56FB4-AE60-4905-926F-490BFF6885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32101" y="8224276"/>
            <a:ext cx="4988242" cy="3082536"/>
          </a:xfrm>
          <a:prstGeom prst="rect">
            <a:avLst/>
          </a:prstGeom>
        </p:spPr>
      </p:pic>
      <p:pic>
        <p:nvPicPr>
          <p:cNvPr id="17" name="Picture 16">
            <a:extLst>
              <a:ext uri="{FF2B5EF4-FFF2-40B4-BE49-F238E27FC236}">
                <a16:creationId xmlns:a16="http://schemas.microsoft.com/office/drawing/2014/main" id="{5C9FE45A-8D43-4351-A0D5-3A6C46782744}"/>
              </a:ext>
            </a:extLst>
          </p:cNvPr>
          <p:cNvPicPr>
            <a:picLocks noChangeAspect="1"/>
          </p:cNvPicPr>
          <p:nvPr/>
        </p:nvPicPr>
        <p:blipFill>
          <a:blip r:embed="rId5"/>
          <a:stretch>
            <a:fillRect/>
          </a:stretch>
        </p:blipFill>
        <p:spPr>
          <a:xfrm>
            <a:off x="2767465" y="2985962"/>
            <a:ext cx="13051655" cy="8320850"/>
          </a:xfrm>
          <a:prstGeom prst="rect">
            <a:avLst/>
          </a:prstGeom>
        </p:spPr>
      </p:pic>
    </p:spTree>
    <p:extLst>
      <p:ext uri="{BB962C8B-B14F-4D97-AF65-F5344CB8AC3E}">
        <p14:creationId xmlns:p14="http://schemas.microsoft.com/office/powerpoint/2010/main" val="375929964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7EB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A1693A-BC9E-4F49-A3EF-74B264CCFD1E}"/>
              </a:ext>
            </a:extLst>
          </p:cNvPr>
          <p:cNvSpPr txBox="1"/>
          <p:nvPr/>
        </p:nvSpPr>
        <p:spPr>
          <a:xfrm>
            <a:off x="2691027" y="402477"/>
            <a:ext cx="1900199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a:ln>
                  <a:noFill/>
                </a:ln>
                <a:solidFill>
                  <a:srgbClr val="FFFFFF"/>
                </a:solidFill>
                <a:effectLst/>
                <a:uFillTx/>
                <a:latin typeface="+mn-lt"/>
                <a:ea typeface="+mn-ea"/>
                <a:cs typeface="+mn-cs"/>
                <a:sym typeface="Gill Sans Light"/>
              </a:rPr>
              <a:t>Implications for the Fisheries Bill &amp; future policy</a:t>
            </a:r>
          </a:p>
        </p:txBody>
      </p:sp>
      <p:sp>
        <p:nvSpPr>
          <p:cNvPr id="5" name="TextBox 4">
            <a:extLst>
              <a:ext uri="{FF2B5EF4-FFF2-40B4-BE49-F238E27FC236}">
                <a16:creationId xmlns:a16="http://schemas.microsoft.com/office/drawing/2014/main" id="{01D855C8-C9F6-47F7-BF43-E5AD568384F5}"/>
              </a:ext>
            </a:extLst>
          </p:cNvPr>
          <p:cNvSpPr txBox="1"/>
          <p:nvPr/>
        </p:nvSpPr>
        <p:spPr>
          <a:xfrm>
            <a:off x="1129005" y="2846123"/>
            <a:ext cx="23011155" cy="91820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6000" b="1" i="0" u="none" strike="noStrike" cap="none" spc="0" normalizeH="0" baseline="0" dirty="0">
                <a:ln>
                  <a:noFill/>
                </a:ln>
                <a:solidFill>
                  <a:srgbClr val="FFFFFF"/>
                </a:solidFill>
                <a:effectLst/>
                <a:uFillTx/>
                <a:latin typeface="+mn-lt"/>
                <a:ea typeface="+mn-ea"/>
                <a:cs typeface="+mn-cs"/>
                <a:sym typeface="Gill Sans Light"/>
              </a:rPr>
              <a:t>Finite</a:t>
            </a:r>
            <a:r>
              <a:rPr kumimoji="0" lang="en-GB" sz="6000" b="0" i="0" u="none" strike="noStrike" cap="none" spc="0" normalizeH="0" baseline="0" dirty="0">
                <a:ln>
                  <a:noFill/>
                </a:ln>
                <a:solidFill>
                  <a:srgbClr val="FFFFFF"/>
                </a:solidFill>
                <a:effectLst/>
                <a:uFillTx/>
                <a:latin typeface="+mn-lt"/>
                <a:ea typeface="+mn-ea"/>
                <a:cs typeface="+mn-cs"/>
                <a:sym typeface="Gill Sans Light"/>
              </a:rPr>
              <a:t>: debate over legal duty, what’s left to Joint Fisheries Statement</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GB" sz="6000" b="0" i="0" u="none" strike="noStrike" cap="none" spc="0" normalizeH="0" baseline="0" dirty="0">
              <a:ln>
                <a:noFill/>
              </a:ln>
              <a:solidFill>
                <a:srgbClr val="FFFFFF"/>
              </a:solidFill>
              <a:effectLst/>
              <a:uFillTx/>
              <a:latin typeface="+mn-lt"/>
              <a:ea typeface="+mn-ea"/>
              <a:cs typeface="+mn-cs"/>
              <a:sym typeface="Gill Sans Light"/>
            </a:endParaRPr>
          </a:p>
          <a:p>
            <a:pPr marL="685800" lvl="2" indent="-685800" algn="l">
              <a:buFont typeface="Arial" panose="020B0604020202020204" pitchFamily="34" charset="0"/>
              <a:buChar char="•"/>
            </a:pPr>
            <a:r>
              <a:rPr kumimoji="0" lang="en-GB" sz="6000" b="1" i="0" u="none" strike="noStrike" cap="none" spc="0" normalizeH="0" baseline="0" dirty="0">
                <a:ln>
                  <a:noFill/>
                </a:ln>
                <a:solidFill>
                  <a:srgbClr val="FFFFFF"/>
                </a:solidFill>
                <a:effectLst/>
                <a:uFillTx/>
                <a:latin typeface="+mn-lt"/>
                <a:ea typeface="+mn-ea"/>
                <a:cs typeface="+mn-cs"/>
                <a:sym typeface="Gill Sans Light"/>
              </a:rPr>
              <a:t>Public</a:t>
            </a:r>
            <a:r>
              <a:rPr kumimoji="0" lang="en-GB" sz="6000" b="0" i="0" u="none" strike="noStrike" cap="none" spc="0" normalizeH="0" baseline="0" dirty="0">
                <a:ln>
                  <a:noFill/>
                </a:ln>
                <a:solidFill>
                  <a:srgbClr val="FFFFFF"/>
                </a:solidFill>
                <a:effectLst/>
                <a:uFillTx/>
                <a:latin typeface="+mn-lt"/>
                <a:ea typeface="+mn-ea"/>
                <a:cs typeface="+mn-cs"/>
                <a:sym typeface="Gill Sans Light"/>
              </a:rPr>
              <a:t>: ‘national benefit’ added to Bill, foreign ownership likely unchanged?</a:t>
            </a:r>
          </a:p>
          <a:p>
            <a:pPr marL="685800" lvl="2" indent="-685800" algn="l">
              <a:buFont typeface="Arial" panose="020B0604020202020204" pitchFamily="34" charset="0"/>
              <a:buChar char="•"/>
            </a:pPr>
            <a:endParaRPr kumimoji="0" lang="en-GB" sz="6000" b="0" i="0" u="none" strike="noStrike" cap="none" spc="0" normalizeH="0" baseline="0" dirty="0">
              <a:ln>
                <a:noFill/>
              </a:ln>
              <a:solidFill>
                <a:srgbClr val="FFFFFF"/>
              </a:solidFill>
              <a:effectLst/>
              <a:uFillTx/>
              <a:latin typeface="+mn-lt"/>
              <a:ea typeface="+mn-ea"/>
              <a:cs typeface="+mn-cs"/>
              <a:sym typeface="Gill Sans Light"/>
            </a:endParaRPr>
          </a:p>
          <a:p>
            <a:pPr marL="685800" lvl="2" indent="-685800" algn="l">
              <a:buFont typeface="Arial" panose="020B0604020202020204" pitchFamily="34" charset="0"/>
              <a:buChar char="•"/>
            </a:pPr>
            <a:r>
              <a:rPr lang="en-GB" sz="6000" b="1" dirty="0">
                <a:solidFill>
                  <a:srgbClr val="FFFFFF"/>
                </a:solidFill>
              </a:rPr>
              <a:t>Shared</a:t>
            </a:r>
            <a:r>
              <a:rPr lang="en-GB" sz="6000" dirty="0">
                <a:solidFill>
                  <a:srgbClr val="FFFFFF"/>
                </a:solidFill>
              </a:rPr>
              <a:t>: my greatest concern, quota shares agreed by 2021?</a:t>
            </a:r>
          </a:p>
          <a:p>
            <a:pPr marL="685800" lvl="2" indent="-685800" algn="l">
              <a:buFont typeface="Arial" panose="020B0604020202020204" pitchFamily="34" charset="0"/>
              <a:buChar char="•"/>
            </a:pPr>
            <a:endParaRPr lang="en-GB" sz="6000" dirty="0">
              <a:solidFill>
                <a:srgbClr val="FFFFFF"/>
              </a:solidFill>
            </a:endParaRPr>
          </a:p>
          <a:p>
            <a:pPr marL="685800" lvl="2" indent="-685800" algn="l">
              <a:buFont typeface="Arial" panose="020B0604020202020204" pitchFamily="34" charset="0"/>
              <a:buChar char="•"/>
            </a:pPr>
            <a:r>
              <a:rPr kumimoji="0" lang="en-GB" sz="6000" b="1" i="0" u="none" strike="noStrike" cap="none" spc="0" normalizeH="0" baseline="0" dirty="0">
                <a:ln>
                  <a:noFill/>
                </a:ln>
                <a:solidFill>
                  <a:srgbClr val="FFFFFF"/>
                </a:solidFill>
                <a:effectLst/>
                <a:uFillTx/>
                <a:latin typeface="+mn-lt"/>
                <a:ea typeface="+mn-ea"/>
                <a:cs typeface="+mn-cs"/>
                <a:sym typeface="Gill Sans Light"/>
              </a:rPr>
              <a:t>Uncertain</a:t>
            </a:r>
            <a:r>
              <a:rPr kumimoji="0" lang="en-GB" sz="6000" b="0" i="0" u="none" strike="noStrike" cap="none" spc="0" normalizeH="0" baseline="0" dirty="0">
                <a:ln>
                  <a:noFill/>
                </a:ln>
                <a:solidFill>
                  <a:srgbClr val="FFFFFF"/>
                </a:solidFill>
                <a:effectLst/>
                <a:uFillTx/>
                <a:latin typeface="+mn-lt"/>
                <a:ea typeface="+mn-ea"/>
                <a:cs typeface="+mn-cs"/>
                <a:sym typeface="Gill Sans Light"/>
              </a:rPr>
              <a:t>: need to build socio-economic resilience in secondary legislation</a:t>
            </a:r>
          </a:p>
          <a:p>
            <a:pPr marL="685800" lvl="2" indent="-685800" algn="l">
              <a:buFont typeface="Arial" panose="020B0604020202020204" pitchFamily="34" charset="0"/>
              <a:buChar char="•"/>
            </a:pPr>
            <a:endParaRPr kumimoji="0" lang="en-GB" sz="6000" b="0" i="0" u="none" strike="noStrike" cap="none" spc="0" normalizeH="0" baseline="0" dirty="0">
              <a:ln>
                <a:noFill/>
              </a:ln>
              <a:solidFill>
                <a:srgbClr val="FFFFFF"/>
              </a:solidFill>
              <a:effectLst/>
              <a:uFillTx/>
              <a:latin typeface="+mn-lt"/>
              <a:ea typeface="+mn-ea"/>
              <a:cs typeface="+mn-cs"/>
              <a:sym typeface="Gill Sans Light"/>
            </a:endParaRPr>
          </a:p>
          <a:p>
            <a:pPr marL="685800" lvl="2" indent="-685800" algn="l">
              <a:buFont typeface="Arial" panose="020B0604020202020204" pitchFamily="34" charset="0"/>
              <a:buChar char="•"/>
            </a:pPr>
            <a:r>
              <a:rPr lang="en-GB" sz="6000" b="1" dirty="0">
                <a:solidFill>
                  <a:srgbClr val="FFFFFF"/>
                </a:solidFill>
              </a:rPr>
              <a:t>Political</a:t>
            </a:r>
            <a:r>
              <a:rPr lang="en-GB" sz="6000" dirty="0">
                <a:solidFill>
                  <a:srgbClr val="FFFFFF"/>
                </a:solidFill>
              </a:rPr>
              <a:t>: who do we hear from? what are we trying to achieve?</a:t>
            </a:r>
            <a:endParaRPr kumimoji="0" lang="en-GB" sz="6000" b="0" i="0" u="none" strike="noStrike" cap="none" spc="0" normalizeH="0" baseline="0" dirty="0">
              <a:ln>
                <a:noFill/>
              </a:ln>
              <a:solidFill>
                <a:srgbClr val="FFFFFF"/>
              </a:solidFill>
              <a:effectLst/>
              <a:uFillTx/>
              <a:sym typeface="Gill Sans Light"/>
            </a:endParaRPr>
          </a:p>
          <a:p>
            <a:pPr marL="685800" lvl="1" indent="-685800">
              <a:buFont typeface="Arial" panose="020B0604020202020204" pitchFamily="34" charset="0"/>
              <a:buChar char="•"/>
            </a:pPr>
            <a:endParaRPr kumimoji="0" lang="en-GB"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25389986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AA23A3-46F7-4111-9022-FED0652BD7EB}"/>
              </a:ext>
            </a:extLst>
          </p:cNvPr>
          <p:cNvSpPr txBox="1"/>
          <p:nvPr/>
        </p:nvSpPr>
        <p:spPr>
          <a:xfrm>
            <a:off x="16763874" y="6482420"/>
            <a:ext cx="44830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i="0" u="none" strike="noStrike" cap="none" spc="0" normalizeH="0" baseline="0" dirty="0">
                <a:ln>
                  <a:noFill/>
                </a:ln>
                <a:solidFill>
                  <a:srgbClr val="FFFFFF"/>
                </a:solidFill>
                <a:effectLst/>
                <a:uFillTx/>
                <a:latin typeface="+mn-lt"/>
                <a:ea typeface="+mn-ea"/>
                <a:cs typeface="+mn-cs"/>
                <a:sym typeface="Gill Sans Light"/>
              </a:rPr>
              <a:t>Uncertain</a:t>
            </a:r>
          </a:p>
        </p:txBody>
      </p:sp>
      <p:sp>
        <p:nvSpPr>
          <p:cNvPr id="6" name="TextBox 5">
            <a:extLst>
              <a:ext uri="{FF2B5EF4-FFF2-40B4-BE49-F238E27FC236}">
                <a16:creationId xmlns:a16="http://schemas.microsoft.com/office/drawing/2014/main" id="{7ECD3E87-60B9-4FC1-BD3F-0B6A5BCB6660}"/>
              </a:ext>
            </a:extLst>
          </p:cNvPr>
          <p:cNvSpPr txBox="1"/>
          <p:nvPr/>
        </p:nvSpPr>
        <p:spPr>
          <a:xfrm>
            <a:off x="19279647" y="8044299"/>
            <a:ext cx="44830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i="0" u="none" strike="noStrike" cap="none" spc="0" normalizeH="0" baseline="0" dirty="0">
                <a:ln>
                  <a:noFill/>
                </a:ln>
                <a:solidFill>
                  <a:srgbClr val="FFFFFF"/>
                </a:solidFill>
                <a:effectLst/>
                <a:uFillTx/>
                <a:latin typeface="+mn-lt"/>
                <a:ea typeface="+mn-ea"/>
                <a:cs typeface="+mn-cs"/>
                <a:sym typeface="Gill Sans Light"/>
              </a:rPr>
              <a:t>Political</a:t>
            </a:r>
          </a:p>
        </p:txBody>
      </p:sp>
      <p:sp>
        <p:nvSpPr>
          <p:cNvPr id="8" name="TextBox 7">
            <a:extLst>
              <a:ext uri="{FF2B5EF4-FFF2-40B4-BE49-F238E27FC236}">
                <a16:creationId xmlns:a16="http://schemas.microsoft.com/office/drawing/2014/main" id="{608AC4F7-AD30-4A62-96A1-AB510415AAA1}"/>
              </a:ext>
            </a:extLst>
          </p:cNvPr>
          <p:cNvSpPr txBox="1"/>
          <p:nvPr/>
        </p:nvSpPr>
        <p:spPr>
          <a:xfrm>
            <a:off x="11917680" y="3472349"/>
            <a:ext cx="44830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i="0" u="none" strike="noStrike" cap="none" spc="0" normalizeH="0" baseline="0" dirty="0">
                <a:ln>
                  <a:noFill/>
                </a:ln>
                <a:solidFill>
                  <a:srgbClr val="FFFFFF"/>
                </a:solidFill>
                <a:effectLst/>
                <a:uFillTx/>
                <a:latin typeface="+mn-lt"/>
                <a:ea typeface="+mn-ea"/>
                <a:cs typeface="+mn-cs"/>
                <a:sym typeface="Gill Sans Light"/>
              </a:rPr>
              <a:t>Public</a:t>
            </a:r>
          </a:p>
        </p:txBody>
      </p:sp>
      <p:sp>
        <p:nvSpPr>
          <p:cNvPr id="9" name="TextBox 8">
            <a:extLst>
              <a:ext uri="{FF2B5EF4-FFF2-40B4-BE49-F238E27FC236}">
                <a16:creationId xmlns:a16="http://schemas.microsoft.com/office/drawing/2014/main" id="{C7B14F97-E281-4748-B02D-DCEF155E42FA}"/>
              </a:ext>
            </a:extLst>
          </p:cNvPr>
          <p:cNvSpPr txBox="1"/>
          <p:nvPr/>
        </p:nvSpPr>
        <p:spPr>
          <a:xfrm>
            <a:off x="9676165" y="2138651"/>
            <a:ext cx="44830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i="0" u="none" strike="noStrike" cap="none" spc="0" normalizeH="0" baseline="0" dirty="0">
                <a:ln>
                  <a:noFill/>
                </a:ln>
                <a:solidFill>
                  <a:srgbClr val="FFFFFF"/>
                </a:solidFill>
                <a:effectLst/>
                <a:uFillTx/>
                <a:latin typeface="+mn-lt"/>
                <a:ea typeface="+mn-ea"/>
                <a:cs typeface="+mn-cs"/>
                <a:sym typeface="Gill Sans Light"/>
              </a:rPr>
              <a:t>Finite</a:t>
            </a:r>
          </a:p>
        </p:txBody>
      </p:sp>
      <p:sp>
        <p:nvSpPr>
          <p:cNvPr id="10" name="TextBox 9">
            <a:extLst>
              <a:ext uri="{FF2B5EF4-FFF2-40B4-BE49-F238E27FC236}">
                <a16:creationId xmlns:a16="http://schemas.microsoft.com/office/drawing/2014/main" id="{31E583CB-A7FC-4780-99C1-8E04825E945F}"/>
              </a:ext>
            </a:extLst>
          </p:cNvPr>
          <p:cNvSpPr txBox="1"/>
          <p:nvPr/>
        </p:nvSpPr>
        <p:spPr>
          <a:xfrm>
            <a:off x="14032398" y="4990262"/>
            <a:ext cx="44830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i="0" u="none" strike="noStrike" cap="none" spc="0" normalizeH="0" baseline="0" dirty="0">
                <a:ln>
                  <a:noFill/>
                </a:ln>
                <a:solidFill>
                  <a:srgbClr val="FFFFFF"/>
                </a:solidFill>
                <a:effectLst/>
                <a:uFillTx/>
                <a:latin typeface="+mn-lt"/>
                <a:ea typeface="+mn-ea"/>
                <a:cs typeface="+mn-cs"/>
                <a:sym typeface="Gill Sans Light"/>
              </a:rPr>
              <a:t>Shared</a:t>
            </a:r>
          </a:p>
        </p:txBody>
      </p:sp>
      <p:sp>
        <p:nvSpPr>
          <p:cNvPr id="11" name="TextBox 10">
            <a:extLst>
              <a:ext uri="{FF2B5EF4-FFF2-40B4-BE49-F238E27FC236}">
                <a16:creationId xmlns:a16="http://schemas.microsoft.com/office/drawing/2014/main" id="{F9077421-DF6C-4245-B739-4DA3CC18F69D}"/>
              </a:ext>
            </a:extLst>
          </p:cNvPr>
          <p:cNvSpPr txBox="1"/>
          <p:nvPr/>
        </p:nvSpPr>
        <p:spPr>
          <a:xfrm>
            <a:off x="7229904" y="402477"/>
            <a:ext cx="992419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a:ln>
                  <a:noFill/>
                </a:ln>
                <a:solidFill>
                  <a:srgbClr val="FFFFFF"/>
                </a:solidFill>
                <a:effectLst/>
                <a:uFillTx/>
                <a:latin typeface="+mn-lt"/>
                <a:ea typeface="+mn-ea"/>
                <a:cs typeface="+mn-cs"/>
                <a:sym typeface="Gill Sans Light"/>
              </a:rPr>
              <a:t>Features of the resource</a:t>
            </a:r>
          </a:p>
        </p:txBody>
      </p:sp>
    </p:spTree>
    <p:extLst>
      <p:ext uri="{BB962C8B-B14F-4D97-AF65-F5344CB8AC3E}">
        <p14:creationId xmlns:p14="http://schemas.microsoft.com/office/powerpoint/2010/main" val="32224671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B1C402C-DCC4-4C99-985A-2CBA7A021FDB}"/>
              </a:ext>
            </a:extLst>
          </p:cNvPr>
          <p:cNvSpPr txBox="1"/>
          <p:nvPr/>
        </p:nvSpPr>
        <p:spPr>
          <a:xfrm>
            <a:off x="3498529" y="2146184"/>
            <a:ext cx="45525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FFFFFF"/>
                </a:solidFill>
                <a:effectLst/>
                <a:uFillTx/>
                <a:latin typeface="+mn-lt"/>
                <a:ea typeface="+mn-ea"/>
                <a:cs typeface="+mn-cs"/>
                <a:sym typeface="Gill Sans Light"/>
              </a:rPr>
              <a:t>Rate of overfishing</a:t>
            </a:r>
          </a:p>
        </p:txBody>
      </p:sp>
      <p:sp>
        <p:nvSpPr>
          <p:cNvPr id="16" name="TextBox 15">
            <a:extLst>
              <a:ext uri="{FF2B5EF4-FFF2-40B4-BE49-F238E27FC236}">
                <a16:creationId xmlns:a16="http://schemas.microsoft.com/office/drawing/2014/main" id="{EA068175-4AF3-42C8-BB88-FBFC176B0B2B}"/>
              </a:ext>
            </a:extLst>
          </p:cNvPr>
          <p:cNvSpPr txBox="1"/>
          <p:nvPr/>
        </p:nvSpPr>
        <p:spPr>
          <a:xfrm>
            <a:off x="15981253" y="2146184"/>
            <a:ext cx="554799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FFFFFF"/>
                </a:solidFill>
                <a:effectLst/>
                <a:uFillTx/>
                <a:latin typeface="+mn-lt"/>
                <a:ea typeface="+mn-ea"/>
                <a:cs typeface="+mn-cs"/>
                <a:sym typeface="Gill Sans Light"/>
              </a:rPr>
              <a:t>Abundance of biomass</a:t>
            </a:r>
          </a:p>
        </p:txBody>
      </p:sp>
      <p:sp>
        <p:nvSpPr>
          <p:cNvPr id="27" name="TextBox 26">
            <a:extLst>
              <a:ext uri="{FF2B5EF4-FFF2-40B4-BE49-F238E27FC236}">
                <a16:creationId xmlns:a16="http://schemas.microsoft.com/office/drawing/2014/main" id="{5168C5B6-0E6D-4237-80A9-4E49F791EC47}"/>
              </a:ext>
            </a:extLst>
          </p:cNvPr>
          <p:cNvSpPr txBox="1"/>
          <p:nvPr/>
        </p:nvSpPr>
        <p:spPr>
          <a:xfrm>
            <a:off x="11089135" y="402477"/>
            <a:ext cx="220573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a:ln>
                  <a:noFill/>
                </a:ln>
                <a:solidFill>
                  <a:srgbClr val="FFFFFF"/>
                </a:solidFill>
                <a:effectLst/>
                <a:uFillTx/>
                <a:latin typeface="+mn-lt"/>
                <a:ea typeface="+mn-ea"/>
                <a:cs typeface="+mn-cs"/>
                <a:sym typeface="Gill Sans Light"/>
              </a:rPr>
              <a:t>Finite</a:t>
            </a:r>
          </a:p>
        </p:txBody>
      </p:sp>
      <p:grpSp>
        <p:nvGrpSpPr>
          <p:cNvPr id="14" name="Group 13">
            <a:extLst>
              <a:ext uri="{FF2B5EF4-FFF2-40B4-BE49-F238E27FC236}">
                <a16:creationId xmlns:a16="http://schemas.microsoft.com/office/drawing/2014/main" id="{F391B151-8518-4AD4-AB0A-998B4ADAB164}"/>
              </a:ext>
            </a:extLst>
          </p:cNvPr>
          <p:cNvGrpSpPr/>
          <p:nvPr/>
        </p:nvGrpSpPr>
        <p:grpSpPr>
          <a:xfrm>
            <a:off x="213360" y="3177341"/>
            <a:ext cx="10985705" cy="9018943"/>
            <a:chOff x="0" y="1994821"/>
            <a:chExt cx="12192000" cy="10009276"/>
          </a:xfrm>
        </p:grpSpPr>
        <p:pic>
          <p:nvPicPr>
            <p:cNvPr id="7" name="Picture 6">
              <a:extLst>
                <a:ext uri="{FF2B5EF4-FFF2-40B4-BE49-F238E27FC236}">
                  <a16:creationId xmlns:a16="http://schemas.microsoft.com/office/drawing/2014/main" id="{FADDEE19-B4B1-4DB2-A83D-1B05A5BFBC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180" y="1994821"/>
              <a:ext cx="11132820" cy="10009276"/>
            </a:xfrm>
            <a:prstGeom prst="rect">
              <a:avLst/>
            </a:prstGeom>
          </p:spPr>
        </p:pic>
        <p:pic>
          <p:nvPicPr>
            <p:cNvPr id="8" name="Picture 7">
              <a:extLst>
                <a:ext uri="{FF2B5EF4-FFF2-40B4-BE49-F238E27FC236}">
                  <a16:creationId xmlns:a16="http://schemas.microsoft.com/office/drawing/2014/main" id="{D1FBC0F0-D93F-4286-B77D-CB7197561B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994821"/>
              <a:ext cx="1196256" cy="10009275"/>
            </a:xfrm>
            <a:prstGeom prst="rect">
              <a:avLst/>
            </a:prstGeom>
          </p:spPr>
        </p:pic>
      </p:grpSp>
      <p:grpSp>
        <p:nvGrpSpPr>
          <p:cNvPr id="20" name="Group 19">
            <a:extLst>
              <a:ext uri="{FF2B5EF4-FFF2-40B4-BE49-F238E27FC236}">
                <a16:creationId xmlns:a16="http://schemas.microsoft.com/office/drawing/2014/main" id="{CDDEF26B-67AC-4FDA-89DA-993F264D316F}"/>
              </a:ext>
            </a:extLst>
          </p:cNvPr>
          <p:cNvGrpSpPr/>
          <p:nvPr/>
        </p:nvGrpSpPr>
        <p:grpSpPr>
          <a:xfrm>
            <a:off x="12153448" y="3177341"/>
            <a:ext cx="11725197" cy="9017001"/>
            <a:chOff x="12414963" y="2443479"/>
            <a:chExt cx="11725197" cy="9017001"/>
          </a:xfrm>
        </p:grpSpPr>
        <p:pic>
          <p:nvPicPr>
            <p:cNvPr id="10" name="Picture 9">
              <a:extLst>
                <a:ext uri="{FF2B5EF4-FFF2-40B4-BE49-F238E27FC236}">
                  <a16:creationId xmlns:a16="http://schemas.microsoft.com/office/drawing/2014/main" id="{73A2F4EF-8379-4C2F-B1FD-74CC14842BE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488262" y="2445953"/>
              <a:ext cx="10651898" cy="9014527"/>
            </a:xfrm>
            <a:prstGeom prst="rect">
              <a:avLst/>
            </a:prstGeom>
          </p:spPr>
        </p:pic>
        <p:pic>
          <p:nvPicPr>
            <p:cNvPr id="11" name="Picture 10">
              <a:extLst>
                <a:ext uri="{FF2B5EF4-FFF2-40B4-BE49-F238E27FC236}">
                  <a16:creationId xmlns:a16="http://schemas.microsoft.com/office/drawing/2014/main" id="{4BCB0581-1C9B-4451-88B4-DA3E79C5A2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414963" y="2443479"/>
              <a:ext cx="1111090" cy="9010889"/>
            </a:xfrm>
            <a:prstGeom prst="rect">
              <a:avLst/>
            </a:prstGeom>
          </p:spPr>
        </p:pic>
      </p:grpSp>
      <p:sp>
        <p:nvSpPr>
          <p:cNvPr id="28" name="Rectangle 27">
            <a:extLst>
              <a:ext uri="{FF2B5EF4-FFF2-40B4-BE49-F238E27FC236}">
                <a16:creationId xmlns:a16="http://schemas.microsoft.com/office/drawing/2014/main" id="{048EF689-C8A3-4B8C-8B44-CF076A1E1C7D}"/>
              </a:ext>
            </a:extLst>
          </p:cNvPr>
          <p:cNvSpPr/>
          <p:nvPr/>
        </p:nvSpPr>
        <p:spPr>
          <a:xfrm>
            <a:off x="274987" y="12380605"/>
            <a:ext cx="23377493" cy="1200329"/>
          </a:xfrm>
          <a:prstGeom prst="rect">
            <a:avLst/>
          </a:prstGeom>
        </p:spPr>
        <p:txBody>
          <a:bodyPr wrap="square">
            <a:spAutoFit/>
          </a:bodyPr>
          <a:lstStyle/>
          <a:p>
            <a:pPr algn="l"/>
            <a:r>
              <a:rPr lang="en-GB" sz="3600" b="1" dirty="0">
                <a:solidFill>
                  <a:srgbClr val="FFFFFF"/>
                </a:solidFill>
              </a:rPr>
              <a:t>Scientific, Technical and Economic Committee for Fisheries, 2019. Monitoring the performance of the Common Fisheries Policy (STECF-Adhoc-19-01). Publications Office of the European Union.</a:t>
            </a:r>
          </a:p>
        </p:txBody>
      </p:sp>
    </p:spTree>
    <p:extLst>
      <p:ext uri="{BB962C8B-B14F-4D97-AF65-F5344CB8AC3E}">
        <p14:creationId xmlns:p14="http://schemas.microsoft.com/office/powerpoint/2010/main" val="7706446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6643E6-6F1E-4C3F-BC94-E9FAE1CE0F35}"/>
              </a:ext>
            </a:extLst>
          </p:cNvPr>
          <p:cNvPicPr>
            <a:picLocks noChangeAspect="1"/>
          </p:cNvPicPr>
          <p:nvPr/>
        </p:nvPicPr>
        <p:blipFill>
          <a:blip r:embed="rId4"/>
          <a:stretch>
            <a:fillRect/>
          </a:stretch>
        </p:blipFill>
        <p:spPr>
          <a:xfrm>
            <a:off x="827479" y="3246821"/>
            <a:ext cx="9719172" cy="8424674"/>
          </a:xfrm>
          <a:prstGeom prst="rect">
            <a:avLst/>
          </a:prstGeom>
          <a:ln w="88900" cap="sq" cmpd="thickThin">
            <a:solidFill>
              <a:srgbClr val="000000"/>
            </a:solidFill>
            <a:prstDash val="solid"/>
            <a:miter lim="800000"/>
          </a:ln>
          <a:effectLst>
            <a:innerShdw blurRad="76200">
              <a:srgbClr val="000000"/>
            </a:innerShdw>
          </a:effectLst>
        </p:spPr>
      </p:pic>
      <p:sp>
        <p:nvSpPr>
          <p:cNvPr id="14" name="TextBox 13">
            <a:extLst>
              <a:ext uri="{FF2B5EF4-FFF2-40B4-BE49-F238E27FC236}">
                <a16:creationId xmlns:a16="http://schemas.microsoft.com/office/drawing/2014/main" id="{2D9BEF3A-CCDF-4D0B-BA96-93026AD5C36F}"/>
              </a:ext>
            </a:extLst>
          </p:cNvPr>
          <p:cNvSpPr txBox="1"/>
          <p:nvPr/>
        </p:nvSpPr>
        <p:spPr>
          <a:xfrm>
            <a:off x="10979328" y="402477"/>
            <a:ext cx="242534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a:ln>
                  <a:noFill/>
                </a:ln>
                <a:solidFill>
                  <a:srgbClr val="FFFFFF"/>
                </a:solidFill>
                <a:effectLst/>
                <a:uFillTx/>
                <a:latin typeface="+mn-lt"/>
                <a:ea typeface="+mn-ea"/>
                <a:cs typeface="+mn-cs"/>
                <a:sym typeface="Gill Sans Light"/>
              </a:rPr>
              <a:t>Public</a:t>
            </a:r>
          </a:p>
        </p:txBody>
      </p:sp>
      <p:pic>
        <p:nvPicPr>
          <p:cNvPr id="4" name="Picture 3">
            <a:extLst>
              <a:ext uri="{FF2B5EF4-FFF2-40B4-BE49-F238E27FC236}">
                <a16:creationId xmlns:a16="http://schemas.microsoft.com/office/drawing/2014/main" id="{9966B34D-108F-467A-B110-A40FB30863A7}"/>
              </a:ext>
            </a:extLst>
          </p:cNvPr>
          <p:cNvPicPr>
            <a:picLocks noChangeAspect="1"/>
          </p:cNvPicPr>
          <p:nvPr/>
        </p:nvPicPr>
        <p:blipFill>
          <a:blip r:embed="rId5"/>
          <a:stretch>
            <a:fillRect/>
          </a:stretch>
        </p:blipFill>
        <p:spPr>
          <a:xfrm>
            <a:off x="11567163" y="3246821"/>
            <a:ext cx="11989358" cy="842467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172684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D9BEF3A-CCDF-4D0B-BA96-93026AD5C36F}"/>
              </a:ext>
            </a:extLst>
          </p:cNvPr>
          <p:cNvSpPr txBox="1"/>
          <p:nvPr/>
        </p:nvSpPr>
        <p:spPr>
          <a:xfrm>
            <a:off x="10774947" y="402477"/>
            <a:ext cx="283410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a:ln>
                  <a:noFill/>
                </a:ln>
                <a:solidFill>
                  <a:srgbClr val="FFFFFF"/>
                </a:solidFill>
                <a:effectLst/>
                <a:uFillTx/>
                <a:latin typeface="+mn-lt"/>
                <a:ea typeface="+mn-ea"/>
                <a:cs typeface="+mn-cs"/>
                <a:sym typeface="Gill Sans Light"/>
              </a:rPr>
              <a:t>Shared</a:t>
            </a:r>
          </a:p>
        </p:txBody>
      </p:sp>
      <p:pic>
        <p:nvPicPr>
          <p:cNvPr id="15" name="Picture 14">
            <a:extLst>
              <a:ext uri="{FF2B5EF4-FFF2-40B4-BE49-F238E27FC236}">
                <a16:creationId xmlns:a16="http://schemas.microsoft.com/office/drawing/2014/main" id="{0D50CB21-FDF2-43D8-9ADE-FB55A1F49243}"/>
              </a:ext>
            </a:extLst>
          </p:cNvPr>
          <p:cNvPicPr>
            <a:picLocks noChangeAspect="1"/>
          </p:cNvPicPr>
          <p:nvPr/>
        </p:nvPicPr>
        <p:blipFill>
          <a:blip r:embed="rId4"/>
          <a:stretch>
            <a:fillRect/>
          </a:stretch>
        </p:blipFill>
        <p:spPr>
          <a:xfrm>
            <a:off x="5359829" y="2325264"/>
            <a:ext cx="13537771" cy="9065471"/>
          </a:xfrm>
          <a:prstGeom prst="rect">
            <a:avLst/>
          </a:prstGeom>
        </p:spPr>
      </p:pic>
      <p:sp>
        <p:nvSpPr>
          <p:cNvPr id="16" name="Rectangle 15">
            <a:extLst>
              <a:ext uri="{FF2B5EF4-FFF2-40B4-BE49-F238E27FC236}">
                <a16:creationId xmlns:a16="http://schemas.microsoft.com/office/drawing/2014/main" id="{730897BA-3242-4558-A4F8-9978E67A4116}"/>
              </a:ext>
            </a:extLst>
          </p:cNvPr>
          <p:cNvSpPr/>
          <p:nvPr/>
        </p:nvSpPr>
        <p:spPr>
          <a:xfrm>
            <a:off x="5329349" y="11700179"/>
            <a:ext cx="13751131" cy="1569660"/>
          </a:xfrm>
          <a:prstGeom prst="rect">
            <a:avLst/>
          </a:prstGeom>
        </p:spPr>
        <p:txBody>
          <a:bodyPr wrap="square">
            <a:spAutoFit/>
          </a:bodyPr>
          <a:lstStyle/>
          <a:p>
            <a:pPr algn="l"/>
            <a:r>
              <a:rPr lang="en-GB" sz="3200" b="1" dirty="0">
                <a:solidFill>
                  <a:srgbClr val="FFFFFF"/>
                </a:solidFill>
              </a:rPr>
              <a:t>Centre for Environment, Fisheries and Aquaculture Science, 2010. Mapping spawning and nursery areas of species to be considered in Marine Protected Areas (Marine Conservation Zones). Department for Environment, Food, and Rural Affairs.</a:t>
            </a:r>
          </a:p>
        </p:txBody>
      </p:sp>
    </p:spTree>
    <p:extLst>
      <p:ext uri="{BB962C8B-B14F-4D97-AF65-F5344CB8AC3E}">
        <p14:creationId xmlns:p14="http://schemas.microsoft.com/office/powerpoint/2010/main" val="20350179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20C5577-4540-4BA6-B622-296F594A31CB}"/>
              </a:ext>
            </a:extLst>
          </p:cNvPr>
          <p:cNvSpPr txBox="1"/>
          <p:nvPr/>
        </p:nvSpPr>
        <p:spPr>
          <a:xfrm>
            <a:off x="10189049" y="402477"/>
            <a:ext cx="400590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a:ln>
                  <a:noFill/>
                </a:ln>
                <a:solidFill>
                  <a:srgbClr val="FFFFFF"/>
                </a:solidFill>
                <a:effectLst/>
                <a:uFillTx/>
                <a:latin typeface="+mn-lt"/>
                <a:ea typeface="+mn-ea"/>
                <a:cs typeface="+mn-cs"/>
                <a:sym typeface="Gill Sans Light"/>
              </a:rPr>
              <a:t>Uncertain</a:t>
            </a:r>
          </a:p>
        </p:txBody>
      </p:sp>
      <p:pic>
        <p:nvPicPr>
          <p:cNvPr id="3" name="Picture 2" descr="A person wearing a costume&#10;&#10;Description automatically generated">
            <a:extLst>
              <a:ext uri="{FF2B5EF4-FFF2-40B4-BE49-F238E27FC236}">
                <a16:creationId xmlns:a16="http://schemas.microsoft.com/office/drawing/2014/main" id="{8E156FA2-2B27-4DA1-8985-9FF820C7E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868400" y="3554216"/>
            <a:ext cx="4746154" cy="4746154"/>
          </a:xfrm>
          <a:prstGeom prst="rect">
            <a:avLst/>
          </a:prstGeom>
        </p:spPr>
      </p:pic>
      <p:pic>
        <p:nvPicPr>
          <p:cNvPr id="14" name="Picture 13" descr="A close up of a logo&#10;&#10;Description automatically generated">
            <a:extLst>
              <a:ext uri="{FF2B5EF4-FFF2-40B4-BE49-F238E27FC236}">
                <a16:creationId xmlns:a16="http://schemas.microsoft.com/office/drawing/2014/main" id="{E8ED44A1-7261-4DC9-81F6-35859EEBE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07574" y="3645656"/>
            <a:ext cx="4746154" cy="4746154"/>
          </a:xfrm>
          <a:prstGeom prst="rect">
            <a:avLst/>
          </a:prstGeom>
        </p:spPr>
      </p:pic>
    </p:spTree>
    <p:extLst>
      <p:ext uri="{BB962C8B-B14F-4D97-AF65-F5344CB8AC3E}">
        <p14:creationId xmlns:p14="http://schemas.microsoft.com/office/powerpoint/2010/main" val="37990819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09BE92-F1FA-4A9C-B69A-E8987B1C581B}"/>
              </a:ext>
            </a:extLst>
          </p:cNvPr>
          <p:cNvSpPr txBox="1"/>
          <p:nvPr/>
        </p:nvSpPr>
        <p:spPr>
          <a:xfrm>
            <a:off x="11917680" y="3472349"/>
            <a:ext cx="44830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i="0" u="none" strike="noStrike" cap="none" spc="0" normalizeH="0" baseline="0" dirty="0">
                <a:ln>
                  <a:noFill/>
                </a:ln>
                <a:solidFill>
                  <a:srgbClr val="FFFFFF"/>
                </a:solidFill>
                <a:effectLst/>
                <a:uFillTx/>
                <a:latin typeface="+mn-lt"/>
                <a:ea typeface="+mn-ea"/>
                <a:cs typeface="+mn-cs"/>
                <a:sym typeface="Gill Sans Light"/>
              </a:rPr>
              <a:t>Public</a:t>
            </a:r>
          </a:p>
        </p:txBody>
      </p:sp>
      <p:sp>
        <p:nvSpPr>
          <p:cNvPr id="8" name="TextBox 7">
            <a:extLst>
              <a:ext uri="{FF2B5EF4-FFF2-40B4-BE49-F238E27FC236}">
                <a16:creationId xmlns:a16="http://schemas.microsoft.com/office/drawing/2014/main" id="{D71BC632-FAFC-4ED8-88AC-691B19354957}"/>
              </a:ext>
            </a:extLst>
          </p:cNvPr>
          <p:cNvSpPr txBox="1"/>
          <p:nvPr/>
        </p:nvSpPr>
        <p:spPr>
          <a:xfrm>
            <a:off x="9676165" y="2138651"/>
            <a:ext cx="44830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i="0" u="none" strike="noStrike" cap="none" spc="0" normalizeH="0" baseline="0" dirty="0">
                <a:ln>
                  <a:noFill/>
                </a:ln>
                <a:solidFill>
                  <a:srgbClr val="FFFFFF"/>
                </a:solidFill>
                <a:effectLst/>
                <a:uFillTx/>
                <a:latin typeface="+mn-lt"/>
                <a:ea typeface="+mn-ea"/>
                <a:cs typeface="+mn-cs"/>
                <a:sym typeface="Gill Sans Light"/>
              </a:rPr>
              <a:t>Finite</a:t>
            </a:r>
          </a:p>
        </p:txBody>
      </p:sp>
      <p:sp>
        <p:nvSpPr>
          <p:cNvPr id="9" name="TextBox 8">
            <a:extLst>
              <a:ext uri="{FF2B5EF4-FFF2-40B4-BE49-F238E27FC236}">
                <a16:creationId xmlns:a16="http://schemas.microsoft.com/office/drawing/2014/main" id="{C15FA70D-B595-4DF9-837D-FF255DBACB4F}"/>
              </a:ext>
            </a:extLst>
          </p:cNvPr>
          <p:cNvSpPr txBox="1"/>
          <p:nvPr/>
        </p:nvSpPr>
        <p:spPr>
          <a:xfrm>
            <a:off x="14032398" y="4990262"/>
            <a:ext cx="448303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i="0" u="none" strike="noStrike" cap="none" spc="0" normalizeH="0" baseline="0" dirty="0">
                <a:ln>
                  <a:noFill/>
                </a:ln>
                <a:solidFill>
                  <a:srgbClr val="FFFFFF"/>
                </a:solidFill>
                <a:effectLst/>
                <a:uFillTx/>
                <a:latin typeface="+mn-lt"/>
                <a:ea typeface="+mn-ea"/>
                <a:cs typeface="+mn-cs"/>
                <a:sym typeface="Gill Sans Light"/>
              </a:rPr>
              <a:t>Shared</a:t>
            </a:r>
          </a:p>
        </p:txBody>
      </p:sp>
      <p:sp>
        <p:nvSpPr>
          <p:cNvPr id="10" name="TextBox 9">
            <a:extLst>
              <a:ext uri="{FF2B5EF4-FFF2-40B4-BE49-F238E27FC236}">
                <a16:creationId xmlns:a16="http://schemas.microsoft.com/office/drawing/2014/main" id="{020C5577-4540-4BA6-B622-296F594A31CB}"/>
              </a:ext>
            </a:extLst>
          </p:cNvPr>
          <p:cNvSpPr txBox="1"/>
          <p:nvPr/>
        </p:nvSpPr>
        <p:spPr>
          <a:xfrm>
            <a:off x="10655523" y="402477"/>
            <a:ext cx="307295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a:ln>
                  <a:noFill/>
                </a:ln>
                <a:solidFill>
                  <a:srgbClr val="FFFFFF"/>
                </a:solidFill>
                <a:effectLst/>
                <a:uFillTx/>
                <a:latin typeface="+mn-lt"/>
                <a:ea typeface="+mn-ea"/>
                <a:cs typeface="+mn-cs"/>
                <a:sym typeface="Gill Sans Light"/>
              </a:rPr>
              <a:t>Political</a:t>
            </a:r>
          </a:p>
        </p:txBody>
      </p:sp>
      <p:pic>
        <p:nvPicPr>
          <p:cNvPr id="11" name="Picture 10">
            <a:extLst>
              <a:ext uri="{FF2B5EF4-FFF2-40B4-BE49-F238E27FC236}">
                <a16:creationId xmlns:a16="http://schemas.microsoft.com/office/drawing/2014/main" id="{3C03D5C2-76C6-4201-94C9-24B766A69651}"/>
              </a:ext>
            </a:extLst>
          </p:cNvPr>
          <p:cNvPicPr>
            <a:picLocks noChangeAspect="1"/>
          </p:cNvPicPr>
          <p:nvPr/>
        </p:nvPicPr>
        <p:blipFill>
          <a:blip r:embed="rId4" cstate="email">
            <a:duotone>
              <a:prstClr val="black"/>
              <a:srgbClr val="D9C3A5">
                <a:tint val="50000"/>
                <a:satMod val="180000"/>
              </a:srgbClr>
            </a:duoton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4431196" y="1736175"/>
            <a:ext cx="15521355" cy="11641016"/>
          </a:xfrm>
          <a:prstGeom prst="rect">
            <a:avLst/>
          </a:prstGeom>
        </p:spPr>
      </p:pic>
      <p:pic>
        <p:nvPicPr>
          <p:cNvPr id="21" name="Picture 20">
            <a:extLst>
              <a:ext uri="{FF2B5EF4-FFF2-40B4-BE49-F238E27FC236}">
                <a16:creationId xmlns:a16="http://schemas.microsoft.com/office/drawing/2014/main" id="{91EAD03B-F141-4A8B-A082-A3D204DEC8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1196" y="1736175"/>
            <a:ext cx="15521355" cy="11641016"/>
          </a:xfrm>
          <a:prstGeom prst="rect">
            <a:avLst/>
          </a:prstGeom>
        </p:spPr>
      </p:pic>
    </p:spTree>
    <p:extLst>
      <p:ext uri="{BB962C8B-B14F-4D97-AF65-F5344CB8AC3E}">
        <p14:creationId xmlns:p14="http://schemas.microsoft.com/office/powerpoint/2010/main" val="12220622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0"/>
                                        <p:tgtEl>
                                          <p:spTgt spid="21"/>
                                        </p:tgtEl>
                                      </p:cBhvr>
                                    </p:animEffect>
                                    <p:set>
                                      <p:cBhvr>
                                        <p:cTn id="7" dur="1" fill="hold">
                                          <p:stCondLst>
                                            <p:cond delay="19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20C5577-4540-4BA6-B622-296F594A31CB}"/>
              </a:ext>
            </a:extLst>
          </p:cNvPr>
          <p:cNvSpPr txBox="1"/>
          <p:nvPr/>
        </p:nvSpPr>
        <p:spPr>
          <a:xfrm>
            <a:off x="10655523" y="402477"/>
            <a:ext cx="307295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a:ln>
                  <a:noFill/>
                </a:ln>
                <a:solidFill>
                  <a:srgbClr val="FFFFFF"/>
                </a:solidFill>
                <a:effectLst/>
                <a:uFillTx/>
                <a:latin typeface="+mn-lt"/>
                <a:ea typeface="+mn-ea"/>
                <a:cs typeface="+mn-cs"/>
                <a:sym typeface="Gill Sans Light"/>
              </a:rPr>
              <a:t>Political</a:t>
            </a:r>
          </a:p>
        </p:txBody>
      </p:sp>
      <p:graphicFrame>
        <p:nvGraphicFramePr>
          <p:cNvPr id="16" name="Chart 15">
            <a:extLst>
              <a:ext uri="{FF2B5EF4-FFF2-40B4-BE49-F238E27FC236}">
                <a16:creationId xmlns:a16="http://schemas.microsoft.com/office/drawing/2014/main" id="{135FEE4A-CF2B-44E9-9F13-FD8579381F9E}"/>
              </a:ext>
            </a:extLst>
          </p:cNvPr>
          <p:cNvGraphicFramePr>
            <a:graphicFrameLocks/>
          </p:cNvGraphicFramePr>
          <p:nvPr>
            <p:extLst>
              <p:ext uri="{D42A27DB-BD31-4B8C-83A1-F6EECF244321}">
                <p14:modId xmlns:p14="http://schemas.microsoft.com/office/powerpoint/2010/main" val="1602943210"/>
              </p:ext>
            </p:extLst>
          </p:nvPr>
        </p:nvGraphicFramePr>
        <p:xfrm>
          <a:off x="4533201" y="1736175"/>
          <a:ext cx="15203199" cy="11592444"/>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71CA077A-7031-4353-AD1E-0E50697242F7}"/>
              </a:ext>
            </a:extLst>
          </p:cNvPr>
          <p:cNvSpPr txBox="1"/>
          <p:nvPr/>
        </p:nvSpPr>
        <p:spPr>
          <a:xfrm>
            <a:off x="13477207" y="11103374"/>
            <a:ext cx="4141123" cy="954107"/>
          </a:xfrm>
          <a:prstGeom prst="rect">
            <a:avLst/>
          </a:prstGeom>
          <a:noFill/>
        </p:spPr>
        <p:txBody>
          <a:bodyPr wrap="square" rtlCol="0">
            <a:spAutoFit/>
          </a:bodyPr>
          <a:lstStyle/>
          <a:p>
            <a:pPr algn="ctr"/>
            <a:r>
              <a:rPr lang="en-GB" sz="2800" dirty="0"/>
              <a:t>Common Fisheries Policy</a:t>
            </a:r>
          </a:p>
          <a:p>
            <a:pPr algn="ctr"/>
            <a:r>
              <a:rPr lang="en-GB" sz="2800" dirty="0"/>
              <a:t>1983-2020</a:t>
            </a:r>
          </a:p>
        </p:txBody>
      </p:sp>
      <p:sp>
        <p:nvSpPr>
          <p:cNvPr id="18" name="TextBox 17">
            <a:extLst>
              <a:ext uri="{FF2B5EF4-FFF2-40B4-BE49-F238E27FC236}">
                <a16:creationId xmlns:a16="http://schemas.microsoft.com/office/drawing/2014/main" id="{7849009B-AB25-43AE-9E7A-628B76C26855}"/>
              </a:ext>
            </a:extLst>
          </p:cNvPr>
          <p:cNvSpPr txBox="1"/>
          <p:nvPr/>
        </p:nvSpPr>
        <p:spPr>
          <a:xfrm>
            <a:off x="10850806" y="10448540"/>
            <a:ext cx="2888678" cy="954107"/>
          </a:xfrm>
          <a:prstGeom prst="rect">
            <a:avLst/>
          </a:prstGeom>
          <a:noFill/>
        </p:spPr>
        <p:txBody>
          <a:bodyPr wrap="square" rtlCol="0">
            <a:spAutoFit/>
          </a:bodyPr>
          <a:lstStyle/>
          <a:p>
            <a:pPr algn="ctr"/>
            <a:r>
              <a:rPr lang="en-GB" sz="2800" dirty="0"/>
              <a:t>EU ascension</a:t>
            </a:r>
          </a:p>
          <a:p>
            <a:pPr algn="ctr"/>
            <a:r>
              <a:rPr lang="en-GB" sz="2800" dirty="0"/>
              <a:t>1972-1983</a:t>
            </a:r>
          </a:p>
        </p:txBody>
      </p:sp>
      <p:sp>
        <p:nvSpPr>
          <p:cNvPr id="19" name="TextBox 18">
            <a:extLst>
              <a:ext uri="{FF2B5EF4-FFF2-40B4-BE49-F238E27FC236}">
                <a16:creationId xmlns:a16="http://schemas.microsoft.com/office/drawing/2014/main" id="{B9B03F13-21F4-40EA-ACB2-5309F2C3D238}"/>
              </a:ext>
            </a:extLst>
          </p:cNvPr>
          <p:cNvSpPr txBox="1"/>
          <p:nvPr/>
        </p:nvSpPr>
        <p:spPr>
          <a:xfrm>
            <a:off x="6770663" y="9589072"/>
            <a:ext cx="2604652" cy="954107"/>
          </a:xfrm>
          <a:prstGeom prst="rect">
            <a:avLst/>
          </a:prstGeom>
          <a:noFill/>
        </p:spPr>
        <p:txBody>
          <a:bodyPr wrap="square" rtlCol="0">
            <a:spAutoFit/>
          </a:bodyPr>
          <a:lstStyle/>
          <a:p>
            <a:pPr algn="ctr"/>
            <a:r>
              <a:rPr lang="en-GB" sz="2800" dirty="0"/>
              <a:t>Pre-EU period</a:t>
            </a:r>
          </a:p>
          <a:p>
            <a:pPr algn="ctr"/>
            <a:r>
              <a:rPr lang="en-GB" sz="2800" dirty="0"/>
              <a:t>1948-1972</a:t>
            </a:r>
          </a:p>
        </p:txBody>
      </p:sp>
      <p:sp>
        <p:nvSpPr>
          <p:cNvPr id="20" name="TextBox 19">
            <a:extLst>
              <a:ext uri="{FF2B5EF4-FFF2-40B4-BE49-F238E27FC236}">
                <a16:creationId xmlns:a16="http://schemas.microsoft.com/office/drawing/2014/main" id="{E8A4FB6F-10B5-4FAF-95DA-B68B61DDD83A}"/>
              </a:ext>
            </a:extLst>
          </p:cNvPr>
          <p:cNvSpPr txBox="1"/>
          <p:nvPr/>
        </p:nvSpPr>
        <p:spPr>
          <a:xfrm>
            <a:off x="7243031" y="3469506"/>
            <a:ext cx="2888678" cy="523220"/>
          </a:xfrm>
          <a:prstGeom prst="rect">
            <a:avLst/>
          </a:prstGeom>
          <a:noFill/>
        </p:spPr>
        <p:txBody>
          <a:bodyPr wrap="square" rtlCol="0">
            <a:spAutoFit/>
          </a:bodyPr>
          <a:lstStyle/>
          <a:p>
            <a:pPr algn="ctr"/>
            <a:r>
              <a:rPr lang="en-GB" sz="2800" dirty="0"/>
              <a:t>Norway</a:t>
            </a:r>
          </a:p>
        </p:txBody>
      </p:sp>
    </p:spTree>
    <p:extLst>
      <p:ext uri="{BB962C8B-B14F-4D97-AF65-F5344CB8AC3E}">
        <p14:creationId xmlns:p14="http://schemas.microsoft.com/office/powerpoint/2010/main" val="32965077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wipe(left)">
                                      <p:cBhvr>
                                        <p:cTn id="7" dur="5000"/>
                                        <p:tgtEl>
                                          <p:spTgt spid="16">
                                            <p:graphicEl>
                                              <a:chart seriesIdx="0" categoryIdx="-4" bldStep="series"/>
                                            </p:graphicEl>
                                          </p:spTgt>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500"/>
                                  </p:stCondLst>
                                  <p:childTnLst>
                                    <p:set>
                                      <p:cBhvr>
                                        <p:cTn id="13"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wipe(left)">
                                      <p:cBhvr>
                                        <p:cTn id="14" dur="2000"/>
                                        <p:tgtEl>
                                          <p:spTgt spid="16">
                                            <p:graphicEl>
                                              <a:chart seriesIdx="1" categoryIdx="-4" bldStep="series"/>
                                            </p:graphicEl>
                                          </p:spTgt>
                                        </p:tgtEl>
                                      </p:cBhvr>
                                    </p:animEffect>
                                  </p:childTnLst>
                                </p:cTn>
                              </p:par>
                              <p:par>
                                <p:cTn id="15" presetID="1" presetClass="entr" presetSubtype="0"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500"/>
                                  </p:stCondLst>
                                  <p:childTnLst>
                                    <p:set>
                                      <p:cBhvr>
                                        <p:cTn id="20" dur="1" fill="hold">
                                          <p:stCondLst>
                                            <p:cond delay="0"/>
                                          </p:stCondLst>
                                        </p:cTn>
                                        <p:tgtEl>
                                          <p:spTgt spid="16">
                                            <p:graphicEl>
                                              <a:chart seriesIdx="2" categoryIdx="-4" bldStep="series"/>
                                            </p:graphicEl>
                                          </p:spTgt>
                                        </p:tgtEl>
                                        <p:attrNameLst>
                                          <p:attrName>style.visibility</p:attrName>
                                        </p:attrNameLst>
                                      </p:cBhvr>
                                      <p:to>
                                        <p:strVal val="visible"/>
                                      </p:to>
                                    </p:set>
                                    <p:animEffect transition="in" filter="wipe(left)">
                                      <p:cBhvr>
                                        <p:cTn id="21" dur="5000"/>
                                        <p:tgtEl>
                                          <p:spTgt spid="16">
                                            <p:graphicEl>
                                              <a:chart seriesIdx="2" categoryIdx="-4" bldStep="series"/>
                                            </p:graphicEl>
                                          </p:spTgt>
                                        </p:tgtEl>
                                      </p:cBhvr>
                                    </p:animEffect>
                                  </p:childTnLst>
                                </p:cTn>
                              </p:par>
                              <p:par>
                                <p:cTn id="22" presetID="1" presetClass="entr" presetSubtype="0"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500"/>
                                  </p:stCondLst>
                                  <p:childTnLst>
                                    <p:set>
                                      <p:cBhvr>
                                        <p:cTn id="27" dur="1" fill="hold">
                                          <p:stCondLst>
                                            <p:cond delay="0"/>
                                          </p:stCondLst>
                                        </p:cTn>
                                        <p:tgtEl>
                                          <p:spTgt spid="16">
                                            <p:graphicEl>
                                              <a:chart seriesIdx="3" categoryIdx="-4" bldStep="series"/>
                                            </p:graphicEl>
                                          </p:spTgt>
                                        </p:tgtEl>
                                        <p:attrNameLst>
                                          <p:attrName>style.visibility</p:attrName>
                                        </p:attrNameLst>
                                      </p:cBhvr>
                                      <p:to>
                                        <p:strVal val="visible"/>
                                      </p:to>
                                    </p:set>
                                    <p:animEffect transition="in" filter="wipe(left)">
                                      <p:cBhvr>
                                        <p:cTn id="28" dur="20000"/>
                                        <p:tgtEl>
                                          <p:spTgt spid="16">
                                            <p:graphicEl>
                                              <a:chart seriesIdx="3" categoryIdx="-4" bldStep="series"/>
                                            </p:graphicEl>
                                          </p:spTgt>
                                        </p:tgtEl>
                                      </p:cBhvr>
                                    </p:animEffect>
                                  </p:childTnLst>
                                </p:cTn>
                              </p:par>
                              <p:par>
                                <p:cTn id="29" presetID="1" presetClass="entr" presetSubtype="0" fill="hold" grpId="0" nodeType="withEffect">
                                  <p:stCondLst>
                                    <p:cond delay="50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Chart bld="series"/>
        </p:bldSub>
      </p:bldGraphic>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862E83-0894-4179-BCC0-8E8AB8E4C40D}"/>
              </a:ext>
            </a:extLst>
          </p:cNvPr>
          <p:cNvSpPr txBox="1"/>
          <p:nvPr/>
        </p:nvSpPr>
        <p:spPr>
          <a:xfrm>
            <a:off x="3746594" y="464032"/>
            <a:ext cx="1689084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7200" b="1" i="0" u="none" strike="noStrike" cap="none" spc="0" normalizeH="0" baseline="0" dirty="0">
                <a:ln>
                  <a:noFill/>
                </a:ln>
                <a:solidFill>
                  <a:srgbClr val="FFFFFF"/>
                </a:solidFill>
                <a:effectLst/>
                <a:uFillTx/>
                <a:latin typeface="+mn-lt"/>
                <a:ea typeface="+mn-ea"/>
                <a:cs typeface="+mn-cs"/>
                <a:sym typeface="Gill Sans Light"/>
              </a:rPr>
              <a:t>Lessons from independent coastal states: Finite</a:t>
            </a:r>
          </a:p>
        </p:txBody>
      </p:sp>
      <p:pic>
        <p:nvPicPr>
          <p:cNvPr id="5" name="Picture 4">
            <a:extLst>
              <a:ext uri="{FF2B5EF4-FFF2-40B4-BE49-F238E27FC236}">
                <a16:creationId xmlns:a16="http://schemas.microsoft.com/office/drawing/2014/main" id="{803085AA-C5AF-447A-A136-6199B9F5BEF0}"/>
              </a:ext>
            </a:extLst>
          </p:cNvPr>
          <p:cNvPicPr>
            <a:picLocks noChangeAspect="1"/>
          </p:cNvPicPr>
          <p:nvPr/>
        </p:nvPicPr>
        <p:blipFill>
          <a:blip r:embed="rId4"/>
          <a:stretch>
            <a:fillRect/>
          </a:stretch>
        </p:blipFill>
        <p:spPr>
          <a:xfrm>
            <a:off x="4415930" y="2171054"/>
            <a:ext cx="15552139" cy="9373892"/>
          </a:xfrm>
          <a:prstGeom prst="rect">
            <a:avLst/>
          </a:prstGeom>
        </p:spPr>
      </p:pic>
      <p:sp>
        <p:nvSpPr>
          <p:cNvPr id="6" name="Rectangle 5">
            <a:extLst>
              <a:ext uri="{FF2B5EF4-FFF2-40B4-BE49-F238E27FC236}">
                <a16:creationId xmlns:a16="http://schemas.microsoft.com/office/drawing/2014/main" id="{5AA4D871-DB50-43AE-81A3-0D48704135C7}"/>
              </a:ext>
            </a:extLst>
          </p:cNvPr>
          <p:cNvSpPr/>
          <p:nvPr/>
        </p:nvSpPr>
        <p:spPr>
          <a:xfrm>
            <a:off x="4415929" y="11730841"/>
            <a:ext cx="15552139" cy="1200329"/>
          </a:xfrm>
          <a:prstGeom prst="rect">
            <a:avLst/>
          </a:prstGeom>
        </p:spPr>
        <p:txBody>
          <a:bodyPr wrap="square">
            <a:spAutoFit/>
          </a:bodyPr>
          <a:lstStyle/>
          <a:p>
            <a:pPr algn="l"/>
            <a:r>
              <a:rPr lang="en-GB" sz="3600" b="1" dirty="0">
                <a:solidFill>
                  <a:srgbClr val="FFFFFF"/>
                </a:solidFill>
              </a:rPr>
              <a:t>Carpenter, G. and Heisse, C. 2019. Landing the blame: Overfishing in the Northeast Atlantic 2019. New Economics Foundation.</a:t>
            </a:r>
          </a:p>
        </p:txBody>
      </p:sp>
    </p:spTree>
    <p:extLst>
      <p:ext uri="{BB962C8B-B14F-4D97-AF65-F5344CB8AC3E}">
        <p14:creationId xmlns:p14="http://schemas.microsoft.com/office/powerpoint/2010/main" val="2566093369"/>
      </p:ext>
    </p:extLst>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1510</TotalTime>
  <Words>433</Words>
  <Application>Microsoft Office PowerPoint</Application>
  <PresentationFormat>Custom</PresentationFormat>
  <Paragraphs>68</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Gill Sans Light</vt:lpstr>
      <vt:lpstr>Helvetica Neue</vt:lpstr>
      <vt:lpstr>Showroom</vt:lpstr>
      <vt:lpstr>UK Fisheries through a socio-economic lens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APPG presentation</dc:title>
  <dc:creator>Griffin Carpenter</dc:creator>
  <cp:lastModifiedBy>Jacob Ashton</cp:lastModifiedBy>
  <cp:revision>36</cp:revision>
  <dcterms:modified xsi:type="dcterms:W3CDTF">2020-02-24T14:13:45Z</dcterms:modified>
</cp:coreProperties>
</file>