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3"/>
  </p:notesMasterIdLst>
  <p:sldIdLst>
    <p:sldId id="257" r:id="rId2"/>
    <p:sldId id="280" r:id="rId3"/>
    <p:sldId id="302" r:id="rId4"/>
    <p:sldId id="303" r:id="rId5"/>
    <p:sldId id="305" r:id="rId6"/>
    <p:sldId id="304" r:id="rId7"/>
    <p:sldId id="307" r:id="rId8"/>
    <p:sldId id="301" r:id="rId9"/>
    <p:sldId id="306" r:id="rId10"/>
    <p:sldId id="308" r:id="rId11"/>
    <p:sldId id="278" r:id="rId1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983">
          <p15:clr>
            <a:srgbClr val="A4A3A4"/>
          </p15:clr>
        </p15:guide>
        <p15:guide id="2" orient="horz" pos="3566">
          <p15:clr>
            <a:srgbClr val="A4A3A4"/>
          </p15:clr>
        </p15:guide>
        <p15:guide id="3" orient="horz" pos="315">
          <p15:clr>
            <a:srgbClr val="A4A3A4"/>
          </p15:clr>
        </p15:guide>
        <p15:guide id="4" pos="32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1771F"/>
    <a:srgbClr val="00969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8278" autoAdjust="0"/>
  </p:normalViewPr>
  <p:slideViewPr>
    <p:cSldViewPr snapToGrid="0" snapToObjects="1">
      <p:cViewPr varScale="1">
        <p:scale>
          <a:sx n="59" d="100"/>
          <a:sy n="59" d="100"/>
        </p:scale>
        <p:origin x="1500" y="48"/>
      </p:cViewPr>
      <p:guideLst>
        <p:guide orient="horz" pos="3983"/>
        <p:guide orient="horz" pos="3566"/>
        <p:guide orient="horz" pos="315"/>
        <p:guide pos="325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214194-FD73-4CCE-9795-181C81363F5C}" type="datetimeFigureOut">
              <a:rPr lang="en-GB" smtClean="0"/>
              <a:t>25/02/2020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E5AC54-00BF-497A-9448-5473973105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14626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E5AC54-00BF-497A-9448-547397310506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49460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74% of value and 62% of weight is landed</a:t>
            </a:r>
            <a:r>
              <a:rPr lang="en-GB" baseline="0" dirty="0"/>
              <a:t> in UK.</a:t>
            </a:r>
          </a:p>
          <a:p>
            <a:endParaRPr lang="en-GB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UK fishing fleet landed nearly 688,000 tonnes of fish and shellfish in 2018. Most landings were made in UK,</a:t>
            </a:r>
            <a:b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 Peterhead,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Lerwick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Fraserburgh being the main UK landing ports by weight. Landings abroad were mainly in Norway, Denmark, the Netherlands and Ireland.</a:t>
            </a:r>
            <a:r>
              <a:rPr lang="en-GB" dirty="0"/>
              <a:t> </a:t>
            </a:r>
            <a:br>
              <a:rPr lang="en-GB" dirty="0"/>
            </a:b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E5AC54-00BF-497A-9448-547397310506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98175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eafish_PPT template_2_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525009" y="2504394"/>
            <a:ext cx="4681538" cy="3156631"/>
          </a:xfrm>
        </p:spPr>
        <p:txBody>
          <a:bodyPr lIns="0" bIns="0" anchor="b" anchorCtr="0">
            <a:normAutofit/>
          </a:bodyPr>
          <a:lstStyle>
            <a:lvl1pPr marL="0" indent="0">
              <a:buFontTx/>
              <a:buNone/>
              <a:defRPr sz="3600" b="1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525009" y="5778500"/>
            <a:ext cx="3656919" cy="544059"/>
          </a:xfrm>
        </p:spPr>
        <p:txBody>
          <a:bodyPr lIns="0" bIns="0" anchor="b" anchorCtr="0">
            <a:normAutofit/>
          </a:bodyPr>
          <a:lstStyle>
            <a:lvl1pPr marL="0" indent="0">
              <a:buFontTx/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320747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1020751_RT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43" b="12207"/>
          <a:stretch/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>
            <a:alphaModFix amt="5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75" r="42262"/>
          <a:stretch/>
        </p:blipFill>
        <p:spPr>
          <a:xfrm>
            <a:off x="0" y="533224"/>
            <a:ext cx="5279571" cy="632477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4">
            <a:alphaModFix amt="5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75" r="36920"/>
          <a:stretch/>
        </p:blipFill>
        <p:spPr>
          <a:xfrm>
            <a:off x="0" y="533224"/>
            <a:ext cx="5768015" cy="63247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80"/>
          <a:stretch/>
        </p:blipFill>
        <p:spPr>
          <a:xfrm>
            <a:off x="5768014" y="0"/>
            <a:ext cx="3375985" cy="6858000"/>
          </a:xfrm>
          <a:prstGeom prst="rect">
            <a:avLst/>
          </a:prstGeom>
        </p:spPr>
      </p:pic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525009" y="3165928"/>
            <a:ext cx="4681538" cy="3156631"/>
          </a:xfrm>
        </p:spPr>
        <p:txBody>
          <a:bodyPr lIns="0" bIns="0" anchor="b" anchorCtr="0">
            <a:normAutofit/>
          </a:bodyPr>
          <a:lstStyle>
            <a:lvl1pPr marL="0" indent="0">
              <a:buFontTx/>
              <a:buNone/>
              <a:defRPr sz="3600" b="1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10868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525009" y="2567214"/>
            <a:ext cx="4681538" cy="3755345"/>
          </a:xfrm>
        </p:spPr>
        <p:txBody>
          <a:bodyPr lIns="0" bIns="0" anchor="t" anchorCtr="0">
            <a:normAutofit/>
          </a:bodyPr>
          <a:lstStyle>
            <a:lvl1pPr marL="0" indent="0">
              <a:buFontTx/>
              <a:buNone/>
              <a:defRPr sz="3600" b="1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940307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pic>
        <p:nvPicPr>
          <p:cNvPr id="7" name="Picture 6" descr="Seafish_PPT template_8_C.png"/>
          <p:cNvPicPr>
            <a:picLocks noChangeAspect="1"/>
          </p:cNvPicPr>
          <p:nvPr userDrawn="1"/>
        </p:nvPicPr>
        <p:blipFill rotWithShape="1"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100"/>
          <a:stretch/>
        </p:blipFill>
        <p:spPr>
          <a:xfrm>
            <a:off x="0" y="0"/>
            <a:ext cx="5477191" cy="6858000"/>
          </a:xfrm>
          <a:prstGeom prst="rect">
            <a:avLst/>
          </a:prstGeom>
        </p:spPr>
      </p:pic>
      <p:pic>
        <p:nvPicPr>
          <p:cNvPr id="8" name="Picture 7" descr="Seafish_PPT template_8_D.png"/>
          <p:cNvPicPr>
            <a:picLocks noChangeAspect="1"/>
          </p:cNvPicPr>
          <p:nvPr userDrawn="1"/>
        </p:nvPicPr>
        <p:blipFill rotWithShape="1">
          <a:blip r:embed="rId4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596"/>
          <a:stretch/>
        </p:blipFill>
        <p:spPr>
          <a:xfrm>
            <a:off x="0" y="0"/>
            <a:ext cx="4517470" cy="6858000"/>
          </a:xfrm>
          <a:prstGeom prst="rect">
            <a:avLst/>
          </a:prstGeom>
        </p:spPr>
      </p:pic>
      <p:pic>
        <p:nvPicPr>
          <p:cNvPr id="9" name="Picture 8" descr="Seafish_PPT template_8_B.png"/>
          <p:cNvPicPr>
            <a:picLocks noChangeAspect="1"/>
          </p:cNvPicPr>
          <p:nvPr userDrawn="1"/>
        </p:nvPicPr>
        <p:blipFill rotWithShape="1">
          <a:blip r:embed="rId5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44"/>
          <a:stretch/>
        </p:blipFill>
        <p:spPr>
          <a:xfrm>
            <a:off x="5709850" y="0"/>
            <a:ext cx="3434150" cy="6858000"/>
          </a:xfrm>
          <a:prstGeom prst="rect">
            <a:avLst/>
          </a:prstGeom>
        </p:spPr>
      </p:pic>
      <p:pic>
        <p:nvPicPr>
          <p:cNvPr id="10" name="Picture 9" descr="Seafish_PPT template_8_A.png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633" b="80209"/>
          <a:stretch/>
        </p:blipFill>
        <p:spPr>
          <a:xfrm>
            <a:off x="7464490" y="0"/>
            <a:ext cx="1679510" cy="1357300"/>
          </a:xfrm>
          <a:prstGeom prst="rect">
            <a:avLst/>
          </a:prstGeom>
        </p:spPr>
      </p:pic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525009" y="2567214"/>
            <a:ext cx="4681538" cy="3755345"/>
          </a:xfrm>
        </p:spPr>
        <p:txBody>
          <a:bodyPr lIns="0" bIns="0" anchor="t" anchorCtr="0">
            <a:normAutofit/>
          </a:bodyPr>
          <a:lstStyle>
            <a:lvl1pPr marL="0" indent="0">
              <a:buFontTx/>
              <a:buNone/>
              <a:defRPr sz="3600" b="1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740692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eafish_PPT template_2_9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>
            <a:spLocks noChangeAspect="1"/>
          </p:cNvSpPr>
          <p:nvPr userDrawn="1"/>
        </p:nvSpPr>
        <p:spPr>
          <a:xfrm rot="5400000">
            <a:off x="-907133" y="1449070"/>
            <a:ext cx="647999" cy="647999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525009" y="513070"/>
            <a:ext cx="6360205" cy="936000"/>
          </a:xfrm>
        </p:spPr>
        <p:txBody>
          <a:bodyPr lIns="0" tIns="0" bIns="0">
            <a:normAutofit/>
          </a:bodyPr>
          <a:lstStyle>
            <a:lvl1pPr marL="0" indent="0">
              <a:buFontTx/>
              <a:buNone/>
              <a:defRPr sz="3000" b="1" i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525009" y="2097069"/>
            <a:ext cx="6360205" cy="4225944"/>
          </a:xfrm>
        </p:spPr>
        <p:txBody>
          <a:bodyPr lIns="0" tIns="0">
            <a:normAutofit/>
          </a:bodyPr>
          <a:lstStyle>
            <a:lvl1pPr marL="0" indent="0">
              <a:buFontTx/>
              <a:buNone/>
              <a:defRPr sz="2400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304680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eafish_PPT template_2_11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525009" y="513070"/>
            <a:ext cx="6360205" cy="936000"/>
          </a:xfrm>
        </p:spPr>
        <p:txBody>
          <a:bodyPr lIns="0" tIns="0" bIns="0">
            <a:normAutofit/>
          </a:bodyPr>
          <a:lstStyle>
            <a:lvl1pPr marL="0" indent="0">
              <a:buFontTx/>
              <a:buNone/>
              <a:defRPr sz="3000" b="1" i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525009" y="2097069"/>
            <a:ext cx="6360205" cy="4225944"/>
          </a:xfrm>
        </p:spPr>
        <p:txBody>
          <a:bodyPr lIns="0" tIns="0">
            <a:normAutofit/>
          </a:bodyPr>
          <a:lstStyle>
            <a:lvl1pPr marL="0" indent="0">
              <a:buFontTx/>
              <a:buNone/>
              <a:defRPr sz="2400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304680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eafish_PPT template_2_10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525009" y="513070"/>
            <a:ext cx="6360205" cy="936000"/>
          </a:xfrm>
        </p:spPr>
        <p:txBody>
          <a:bodyPr lIns="0" tIns="0" bIns="0">
            <a:normAutofit/>
          </a:bodyPr>
          <a:lstStyle>
            <a:lvl1pPr marL="0" indent="0">
              <a:buFontTx/>
              <a:buNone/>
              <a:defRPr sz="3000" b="1" i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525009" y="2097069"/>
            <a:ext cx="6360205" cy="4225944"/>
          </a:xfrm>
        </p:spPr>
        <p:txBody>
          <a:bodyPr lIns="0" tIns="0">
            <a:normAutofit/>
          </a:bodyPr>
          <a:lstStyle>
            <a:lvl1pPr marL="0" indent="0">
              <a:buFontTx/>
              <a:buNone/>
              <a:defRPr sz="2400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304680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eafish_PPT template_2_1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525009" y="513070"/>
            <a:ext cx="6360205" cy="936000"/>
          </a:xfrm>
        </p:spPr>
        <p:txBody>
          <a:bodyPr lIns="0" tIns="0" bIns="0">
            <a:normAutofit/>
          </a:bodyPr>
          <a:lstStyle>
            <a:lvl1pPr marL="0" indent="0">
              <a:buFontTx/>
              <a:buNone/>
              <a:defRPr sz="3000" b="1" i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4454525" y="2097088"/>
            <a:ext cx="4217988" cy="4217987"/>
          </a:xfrm>
        </p:spPr>
        <p:txBody>
          <a:bodyPr>
            <a:normAutofit/>
          </a:bodyPr>
          <a:lstStyle>
            <a:lvl1pPr marL="0" indent="0">
              <a:buNone/>
              <a:defRPr sz="10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525009" y="2097069"/>
            <a:ext cx="3756705" cy="4225944"/>
          </a:xfrm>
        </p:spPr>
        <p:txBody>
          <a:bodyPr lIns="0" tIns="0">
            <a:normAutofit/>
          </a:bodyPr>
          <a:lstStyle>
            <a:lvl1pPr marL="0" indent="0">
              <a:buFontTx/>
              <a:buNone/>
              <a:defRPr sz="2400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304680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eafish_PPT template_2_15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525009" y="513070"/>
            <a:ext cx="6360205" cy="936000"/>
          </a:xfrm>
        </p:spPr>
        <p:txBody>
          <a:bodyPr lIns="0" tIns="0" bIns="0">
            <a:normAutofit/>
          </a:bodyPr>
          <a:lstStyle>
            <a:lvl1pPr marL="0" indent="0">
              <a:buFontTx/>
              <a:buNone/>
              <a:defRPr sz="3000" b="1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4454525" y="2097088"/>
            <a:ext cx="4217988" cy="4217987"/>
          </a:xfrm>
        </p:spPr>
        <p:txBody>
          <a:bodyPr>
            <a:normAutofit/>
          </a:bodyPr>
          <a:lstStyle>
            <a:lvl1pPr marL="0" indent="0">
              <a:buNone/>
              <a:defRPr sz="10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525009" y="2097069"/>
            <a:ext cx="3765777" cy="4225944"/>
          </a:xfrm>
        </p:spPr>
        <p:txBody>
          <a:bodyPr lIns="0" tIns="0">
            <a:norm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940307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eafish_PPT template_2_13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525009" y="513070"/>
            <a:ext cx="6360205" cy="936000"/>
          </a:xfrm>
        </p:spPr>
        <p:txBody>
          <a:bodyPr lIns="0" tIns="0" bIns="0">
            <a:normAutofit/>
          </a:bodyPr>
          <a:lstStyle>
            <a:lvl1pPr marL="0" indent="0">
              <a:buFontTx/>
              <a:buNone/>
              <a:defRPr sz="3000" b="1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525009" y="2097069"/>
            <a:ext cx="6360205" cy="4225944"/>
          </a:xfrm>
        </p:spPr>
        <p:txBody>
          <a:bodyPr lIns="0" tIns="0">
            <a:norm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304680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eafish_PPT template_2_14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525009" y="513070"/>
            <a:ext cx="6360205" cy="936000"/>
          </a:xfrm>
        </p:spPr>
        <p:txBody>
          <a:bodyPr lIns="0" tIns="0" bIns="0">
            <a:normAutofit/>
          </a:bodyPr>
          <a:lstStyle>
            <a:lvl1pPr marL="0" indent="0">
              <a:buFontTx/>
              <a:buNone/>
              <a:defRPr sz="3000" b="1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525009" y="2097069"/>
            <a:ext cx="6360205" cy="4225944"/>
          </a:xfrm>
        </p:spPr>
        <p:txBody>
          <a:bodyPr lIns="0" tIns="0">
            <a:norm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304680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eafish_PPT template_2_4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525009" y="3165928"/>
            <a:ext cx="4681538" cy="3156631"/>
          </a:xfrm>
        </p:spPr>
        <p:txBody>
          <a:bodyPr lIns="0" bIns="0" anchor="b" anchorCtr="0">
            <a:normAutofit/>
          </a:bodyPr>
          <a:lstStyle>
            <a:lvl1pPr marL="0" indent="0">
              <a:buFontTx/>
              <a:buNone/>
              <a:defRPr sz="3600" b="1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940307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eafish_PPT template_2_17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46802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eafish_PPT template_2_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525009" y="5661025"/>
            <a:ext cx="4681538" cy="661534"/>
          </a:xfrm>
        </p:spPr>
        <p:txBody>
          <a:bodyPr lIns="0" bIns="0" anchor="b" anchorCtr="0">
            <a:normAutofit/>
          </a:bodyPr>
          <a:lstStyle>
            <a:lvl1pPr marL="0" indent="0">
              <a:buFontTx/>
              <a:buNone/>
              <a:defRPr sz="3600" b="1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525009" y="2794008"/>
            <a:ext cx="3656919" cy="2721882"/>
          </a:xfrm>
        </p:spPr>
        <p:txBody>
          <a:bodyPr lIns="0" bIns="0" anchor="b" anchorCtr="0">
            <a:normAutofit/>
          </a:bodyPr>
          <a:lstStyle>
            <a:lvl1pPr marL="0" indent="0">
              <a:spcBef>
                <a:spcPts val="250"/>
              </a:spcBef>
              <a:buFontTx/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387205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eafish_PPT template_2_17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4661581" y="5661025"/>
            <a:ext cx="3656919" cy="661534"/>
          </a:xfrm>
        </p:spPr>
        <p:txBody>
          <a:bodyPr lIns="0" bIns="0" anchor="b" anchorCtr="0">
            <a:normAutofit/>
          </a:bodyPr>
          <a:lstStyle>
            <a:lvl1pPr marL="0" indent="0">
              <a:buFontTx/>
              <a:buNone/>
              <a:defRPr sz="3600" b="1" i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4661581" y="2794008"/>
            <a:ext cx="3656919" cy="2721882"/>
          </a:xfrm>
        </p:spPr>
        <p:txBody>
          <a:bodyPr lIns="0" bIns="0" anchor="b" anchorCtr="0">
            <a:normAutofit/>
          </a:bodyPr>
          <a:lstStyle>
            <a:lvl1pPr marL="0" indent="0">
              <a:spcBef>
                <a:spcPts val="250"/>
              </a:spcBef>
              <a:buFontTx/>
              <a:buNone/>
              <a:defRPr sz="14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536624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FEF27-9120-2943-9098-E5350D780A7A}" type="datetimeFigureOut">
              <a:rPr lang="en-US" smtClean="0"/>
              <a:t>2/25/2020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C5A28-6055-F642-847B-C1724C6C4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8507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eafish_PPT template_2_17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4661581" y="2504394"/>
            <a:ext cx="4219348" cy="3156631"/>
          </a:xfrm>
        </p:spPr>
        <p:txBody>
          <a:bodyPr lIns="0" bIns="0" anchor="b" anchorCtr="0">
            <a:normAutofit/>
          </a:bodyPr>
          <a:lstStyle>
            <a:lvl1pPr marL="0" indent="0">
              <a:buFontTx/>
              <a:buNone/>
              <a:defRPr sz="3600" b="1" i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4661581" y="5778500"/>
            <a:ext cx="3656919" cy="544059"/>
          </a:xfrm>
        </p:spPr>
        <p:txBody>
          <a:bodyPr lIns="0" bIns="0" anchor="b" anchorCtr="0">
            <a:normAutofit/>
          </a:bodyPr>
          <a:lstStyle>
            <a:lvl1pPr marL="0" indent="0">
              <a:buFontTx/>
              <a:buNone/>
              <a:defRPr sz="14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206338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eafish_PPT template_2_6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525009" y="3165928"/>
            <a:ext cx="4681538" cy="3156631"/>
          </a:xfrm>
        </p:spPr>
        <p:txBody>
          <a:bodyPr lIns="0" bIns="0" anchor="b" anchorCtr="0">
            <a:normAutofit/>
          </a:bodyPr>
          <a:lstStyle>
            <a:lvl1pPr marL="0" indent="0">
              <a:buFontTx/>
              <a:buNone/>
              <a:defRPr sz="3600" b="1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509764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eafish_PPT template_2_3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525009" y="3165928"/>
            <a:ext cx="4681538" cy="3156631"/>
          </a:xfrm>
        </p:spPr>
        <p:txBody>
          <a:bodyPr lIns="0" bIns="0" anchor="b" anchorCtr="0">
            <a:normAutofit/>
          </a:bodyPr>
          <a:lstStyle>
            <a:lvl1pPr marL="0" indent="0">
              <a:buFontTx/>
              <a:buNone/>
              <a:defRPr sz="3600" b="1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940307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eafish_PPT template_2_18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525009" y="3165928"/>
            <a:ext cx="4681538" cy="3156631"/>
          </a:xfrm>
        </p:spPr>
        <p:txBody>
          <a:bodyPr lIns="0" bIns="0" anchor="b" anchorCtr="0">
            <a:normAutofit/>
          </a:bodyPr>
          <a:lstStyle>
            <a:lvl1pPr marL="0" indent="0">
              <a:buFontTx/>
              <a:buNone/>
              <a:defRPr sz="3600" b="1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940307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eafish_PPT template_2_19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525009" y="3165928"/>
            <a:ext cx="4681538" cy="3156631"/>
          </a:xfrm>
        </p:spPr>
        <p:txBody>
          <a:bodyPr lIns="0" bIns="0" anchor="b" anchorCtr="0">
            <a:normAutofit/>
          </a:bodyPr>
          <a:lstStyle>
            <a:lvl1pPr marL="0" indent="0">
              <a:buFontTx/>
              <a:buNone/>
              <a:defRPr sz="3600" b="1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940307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eafish_PPT template_2_20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525009" y="3165928"/>
            <a:ext cx="4681538" cy="3156631"/>
          </a:xfrm>
        </p:spPr>
        <p:txBody>
          <a:bodyPr lIns="0" bIns="0" anchor="b" anchorCtr="0">
            <a:normAutofit/>
          </a:bodyPr>
          <a:lstStyle>
            <a:lvl1pPr marL="0" indent="0">
              <a:buFontTx/>
              <a:buNone/>
              <a:defRPr sz="3600" b="1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764873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525009" y="3165928"/>
            <a:ext cx="4681538" cy="3156631"/>
          </a:xfrm>
        </p:spPr>
        <p:txBody>
          <a:bodyPr lIns="0" bIns="0" anchor="b" anchorCtr="0">
            <a:normAutofit/>
          </a:bodyPr>
          <a:lstStyle>
            <a:lvl1pPr marL="0" indent="0">
              <a:buFontTx/>
              <a:buNone/>
              <a:defRPr sz="3600" b="1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431424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7FEF27-9120-2943-9098-E5350D780A7A}" type="datetimeFigureOut">
              <a:rPr lang="en-US" smtClean="0"/>
              <a:t>2/25/2020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6C5A28-6055-F642-847B-C1724C6C4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23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9" r:id="rId2"/>
    <p:sldLayoutId id="2147483679" r:id="rId3"/>
    <p:sldLayoutId id="2147483663" r:id="rId4"/>
    <p:sldLayoutId id="2147483665" r:id="rId5"/>
    <p:sldLayoutId id="2147483673" r:id="rId6"/>
    <p:sldLayoutId id="2147483677" r:id="rId7"/>
    <p:sldLayoutId id="2147483678" r:id="rId8"/>
    <p:sldLayoutId id="2147483681" r:id="rId9"/>
    <p:sldLayoutId id="2147483684" r:id="rId10"/>
    <p:sldLayoutId id="2147483675" r:id="rId11"/>
    <p:sldLayoutId id="2147483683" r:id="rId12"/>
    <p:sldLayoutId id="2147483664" r:id="rId13"/>
    <p:sldLayoutId id="2147483668" r:id="rId14"/>
    <p:sldLayoutId id="2147483670" r:id="rId15"/>
    <p:sldLayoutId id="2147483672" r:id="rId16"/>
    <p:sldLayoutId id="2147483671" r:id="rId17"/>
    <p:sldLayoutId id="2147483666" r:id="rId18"/>
    <p:sldLayoutId id="2147483674" r:id="rId19"/>
    <p:sldLayoutId id="2147483676" r:id="rId20"/>
    <p:sldLayoutId id="2147483680" r:id="rId21"/>
    <p:sldLayoutId id="2147483682" r:id="rId22"/>
    <p:sldLayoutId id="2147483662" r:id="rId23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5.xml"/><Relationship Id="rId5" Type="http://schemas.openxmlformats.org/officeDocument/2006/relationships/hyperlink" Target="https://www.seafish.org/article/processing-labour-and-recruitment" TargetMode="External"/><Relationship Id="rId4" Type="http://schemas.openxmlformats.org/officeDocument/2006/relationships/image" Target="../media/image5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mailto:arina.motova@seafish.co.uk" TargetMode="External"/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hyperlink" Target="https://seafish.org/media/Economics_of_the_UK_Fishing_Fleet_2018.pdf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seafish.org/media/Economics_of_the_UK_Fishing_Fleet_2018.pdf" TargetMode="Externa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seafish.org/media/Economics_of_the_UK_Fishing_Fleet_2018.pdf" TargetMode="External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seafish.org/media/Economics_of_the_UK_Fishing_Fleet_2018.pdf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eafish.org/media/publications/Seafish_2018_employment_in_fleet_FINAL.pdf" TargetMode="Externa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5.xml"/><Relationship Id="rId5" Type="http://schemas.openxmlformats.org/officeDocument/2006/relationships/hyperlink" Target="https://seafish.org/article/seafood-processing-insight-analysis" TargetMode="External"/><Relationship Id="rId4" Type="http://schemas.openxmlformats.org/officeDocument/2006/relationships/image" Target="../media/image5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Economics of UK fishing fleet and processing industry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525009" y="3697099"/>
            <a:ext cx="3656013" cy="709612"/>
          </a:xfrm>
        </p:spPr>
        <p:txBody>
          <a:bodyPr>
            <a:normAutofit fontScale="40000" lnSpcReduction="20000"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Arina Motova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Chief Economist, Seafish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25th February 2020, APPG meeting London</a:t>
            </a:r>
          </a:p>
        </p:txBody>
      </p:sp>
    </p:spTree>
    <p:extLst>
      <p:ext uri="{BB962C8B-B14F-4D97-AF65-F5344CB8AC3E}">
        <p14:creationId xmlns:p14="http://schemas.microsoft.com/office/powerpoint/2010/main" val="30299231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Employment &amp; employees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134" y="1999004"/>
            <a:ext cx="3822155" cy="1128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134" y="3054220"/>
            <a:ext cx="4961590" cy="1594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8723" y="1882183"/>
            <a:ext cx="3085969" cy="3767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hlinkClick r:id="rId5"/>
          </p:cNvPr>
          <p:cNvSpPr txBox="1"/>
          <p:nvPr/>
        </p:nvSpPr>
        <p:spPr>
          <a:xfrm>
            <a:off x="146347" y="6435676"/>
            <a:ext cx="56523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>
                <a:solidFill>
                  <a:schemeClr val="tx2">
                    <a:lumMod val="50000"/>
                    <a:lumOff val="50000"/>
                  </a:schemeClr>
                </a:solidFill>
              </a:rPr>
              <a:t>Source: UK Seafood Processing  Sector Labour reports, Seafish</a:t>
            </a:r>
          </a:p>
        </p:txBody>
      </p:sp>
    </p:spTree>
    <p:extLst>
      <p:ext uri="{BB962C8B-B14F-4D97-AF65-F5344CB8AC3E}">
        <p14:creationId xmlns:p14="http://schemas.microsoft.com/office/powerpoint/2010/main" val="675280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4566047" y="2794007"/>
            <a:ext cx="3656919" cy="918183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Thank you for your attention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566047" y="3503691"/>
            <a:ext cx="3656919" cy="2721882"/>
          </a:xfrm>
        </p:spPr>
        <p:txBody>
          <a:bodyPr>
            <a:normAutofit/>
          </a:bodyPr>
          <a:lstStyle/>
          <a:p>
            <a:r>
              <a:rPr lang="en-US" sz="1200" dirty="0"/>
              <a:t>For further details contact: </a:t>
            </a:r>
          </a:p>
          <a:p>
            <a:endParaRPr lang="en-US" sz="1200" dirty="0"/>
          </a:p>
          <a:p>
            <a:r>
              <a:rPr lang="en-US" sz="1200" b="1" dirty="0"/>
              <a:t>Arina Motova</a:t>
            </a:r>
          </a:p>
          <a:p>
            <a:r>
              <a:rPr lang="en-US" sz="1200" dirty="0"/>
              <a:t>Chief Economist / Head of Economics team</a:t>
            </a:r>
          </a:p>
          <a:p>
            <a:endParaRPr lang="en-US" sz="1200" dirty="0"/>
          </a:p>
          <a:p>
            <a:r>
              <a:rPr lang="en-US" sz="1200" dirty="0"/>
              <a:t>Phone: 0131 524 8662</a:t>
            </a:r>
          </a:p>
          <a:p>
            <a:r>
              <a:rPr lang="en-US" sz="1200" dirty="0"/>
              <a:t>Email: </a:t>
            </a:r>
            <a:r>
              <a:rPr lang="en-US" sz="1200" dirty="0">
                <a:hlinkClick r:id="rId2"/>
              </a:rPr>
              <a:t>arina.motova@seafish.co.uk</a:t>
            </a:r>
            <a:r>
              <a:rPr lang="en-US" sz="1200" dirty="0"/>
              <a:t> </a:t>
            </a:r>
          </a:p>
          <a:p>
            <a:endParaRPr lang="en-US" sz="1200" dirty="0"/>
          </a:p>
          <a:p>
            <a:r>
              <a:rPr lang="en-US" sz="1200" b="1" dirty="0" err="1"/>
              <a:t>seafish.org.uk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4432585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230224" y="1127750"/>
            <a:ext cx="8394376" cy="44340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defTabSz="457200">
              <a:spcBef>
                <a:spcPct val="0"/>
              </a:spcBef>
              <a:buNone/>
              <a:defRPr sz="2800" b="1">
                <a:solidFill>
                  <a:srgbClr val="5185BC"/>
                </a:solidFill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GB" dirty="0">
              <a:solidFill>
                <a:schemeClr val="bg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dirty="0">
              <a:solidFill>
                <a:schemeClr val="bg1"/>
              </a:solidFill>
            </a:endParaRPr>
          </a:p>
          <a:p>
            <a:r>
              <a:rPr lang="en-GB" dirty="0">
                <a:solidFill>
                  <a:schemeClr val="bg1"/>
                </a:solidFill>
              </a:rPr>
              <a:t>UK fishing fleet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Fleet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Landings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Economic performance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Employment &amp; employees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dirty="0">
              <a:solidFill>
                <a:schemeClr val="bg1"/>
              </a:solidFill>
            </a:endParaRPr>
          </a:p>
          <a:p>
            <a:r>
              <a:rPr lang="en-GB" dirty="0">
                <a:solidFill>
                  <a:schemeClr val="bg1"/>
                </a:solidFill>
              </a:rPr>
              <a:t>Seafood processing industry</a:t>
            </a:r>
          </a:p>
          <a:p>
            <a:pPr lvl="2" indent="-4572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Number of sites and economic performance</a:t>
            </a:r>
          </a:p>
          <a:p>
            <a:pPr lvl="2" indent="-4572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Employment &amp; employees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Content</a:t>
            </a:r>
          </a:p>
        </p:txBody>
      </p:sp>
    </p:spTree>
    <p:extLst>
      <p:ext uri="{BB962C8B-B14F-4D97-AF65-F5344CB8AC3E}">
        <p14:creationId xmlns:p14="http://schemas.microsoft.com/office/powerpoint/2010/main" val="3686697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Fleet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273" y="929682"/>
            <a:ext cx="2390775" cy="284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273" y="3698468"/>
            <a:ext cx="3171825" cy="273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0574" y="926693"/>
            <a:ext cx="3267075" cy="277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2098" y="3893841"/>
            <a:ext cx="2600325" cy="258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7649" y="929682"/>
            <a:ext cx="3205752" cy="5928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hlinkClick r:id="rId7"/>
          </p:cNvPr>
          <p:cNvSpPr txBox="1"/>
          <p:nvPr/>
        </p:nvSpPr>
        <p:spPr>
          <a:xfrm>
            <a:off x="205499" y="6555727"/>
            <a:ext cx="56523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>
                <a:solidFill>
                  <a:schemeClr val="tx2">
                    <a:lumMod val="50000"/>
                    <a:lumOff val="50000"/>
                  </a:schemeClr>
                </a:solidFill>
              </a:rPr>
              <a:t>Source: Economics of the UK Fishing Fleet 2018, Seafish</a:t>
            </a:r>
          </a:p>
        </p:txBody>
      </p:sp>
    </p:spTree>
    <p:extLst>
      <p:ext uri="{BB962C8B-B14F-4D97-AF65-F5344CB8AC3E}">
        <p14:creationId xmlns:p14="http://schemas.microsoft.com/office/powerpoint/2010/main" val="1248630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r"/>
            <a:r>
              <a:rPr lang="en-GB" dirty="0"/>
              <a:t>Landings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9214" y="1449070"/>
            <a:ext cx="22860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939747" cy="3896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3608521"/>
            <a:ext cx="7924800" cy="298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7196779" y="2229941"/>
            <a:ext cx="14739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i="1" dirty="0">
                <a:solidFill>
                  <a:srgbClr val="00969E"/>
                </a:solidFill>
              </a:rPr>
              <a:t>74% landed in UK</a:t>
            </a:r>
          </a:p>
        </p:txBody>
      </p:sp>
      <p:sp>
        <p:nvSpPr>
          <p:cNvPr id="9" name="TextBox 8">
            <a:hlinkClick r:id="rId6"/>
          </p:cNvPr>
          <p:cNvSpPr txBox="1"/>
          <p:nvPr/>
        </p:nvSpPr>
        <p:spPr>
          <a:xfrm>
            <a:off x="205499" y="6555727"/>
            <a:ext cx="56523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>
                <a:solidFill>
                  <a:schemeClr val="tx2">
                    <a:lumMod val="50000"/>
                    <a:lumOff val="50000"/>
                  </a:schemeClr>
                </a:solidFill>
              </a:rPr>
              <a:t>Source: Economics of the UK Fishing Fleet 2018, Seafish</a:t>
            </a:r>
          </a:p>
        </p:txBody>
      </p:sp>
    </p:spTree>
    <p:extLst>
      <p:ext uri="{BB962C8B-B14F-4D97-AF65-F5344CB8AC3E}">
        <p14:creationId xmlns:p14="http://schemas.microsoft.com/office/powerpoint/2010/main" val="286591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Economic performance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343" y="1004103"/>
            <a:ext cx="2525759" cy="1834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586" y="4597942"/>
            <a:ext cx="2057400" cy="183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072" y="2969434"/>
            <a:ext cx="1802428" cy="1628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9102" y="2016682"/>
            <a:ext cx="6477000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5850" y="5586371"/>
            <a:ext cx="15240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6786" y="5586371"/>
            <a:ext cx="1143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>
            <a:hlinkClick r:id="rId8"/>
          </p:cNvPr>
          <p:cNvSpPr txBox="1"/>
          <p:nvPr/>
        </p:nvSpPr>
        <p:spPr>
          <a:xfrm>
            <a:off x="205499" y="6555727"/>
            <a:ext cx="56523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>
                <a:solidFill>
                  <a:schemeClr val="tx2">
                    <a:lumMod val="50000"/>
                    <a:lumOff val="50000"/>
                  </a:schemeClr>
                </a:solidFill>
              </a:rPr>
              <a:t>Source: Economics of the UK Fishing Fleet 2018, Seafish</a:t>
            </a:r>
          </a:p>
        </p:txBody>
      </p:sp>
    </p:spTree>
    <p:extLst>
      <p:ext uri="{BB962C8B-B14F-4D97-AF65-F5344CB8AC3E}">
        <p14:creationId xmlns:p14="http://schemas.microsoft.com/office/powerpoint/2010/main" val="2723150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Employment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770" y="2730182"/>
            <a:ext cx="3857625" cy="223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0635" y="1449070"/>
            <a:ext cx="3667125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39889" y="5042127"/>
            <a:ext cx="37725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rgbClr val="E177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Number of employees               11,961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25009" y="5880338"/>
            <a:ext cx="32827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i="1" dirty="0"/>
              <a:t>*FTE = Full Time Equivalent </a:t>
            </a:r>
          </a:p>
        </p:txBody>
      </p:sp>
      <p:sp>
        <p:nvSpPr>
          <p:cNvPr id="8" name="TextBox 7">
            <a:hlinkClick r:id="rId4"/>
          </p:cNvPr>
          <p:cNvSpPr txBox="1"/>
          <p:nvPr/>
        </p:nvSpPr>
        <p:spPr>
          <a:xfrm>
            <a:off x="205499" y="6555727"/>
            <a:ext cx="56523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>
                <a:solidFill>
                  <a:schemeClr val="tx2">
                    <a:lumMod val="50000"/>
                    <a:lumOff val="50000"/>
                  </a:schemeClr>
                </a:solidFill>
              </a:rPr>
              <a:t>Source: Economics of the UK Fishing Fleet 2018, Seafish and MMO</a:t>
            </a:r>
          </a:p>
        </p:txBody>
      </p:sp>
    </p:spTree>
    <p:extLst>
      <p:ext uri="{BB962C8B-B14F-4D97-AF65-F5344CB8AC3E}">
        <p14:creationId xmlns:p14="http://schemas.microsoft.com/office/powerpoint/2010/main" val="841071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Employees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009" y="1844362"/>
            <a:ext cx="7170904" cy="4201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hlinkClick r:id="rId3"/>
          </p:cNvPr>
          <p:cNvSpPr txBox="1"/>
          <p:nvPr/>
        </p:nvSpPr>
        <p:spPr>
          <a:xfrm>
            <a:off x="392736" y="6493567"/>
            <a:ext cx="61718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>
                <a:solidFill>
                  <a:schemeClr val="tx2">
                    <a:lumMod val="50000"/>
                    <a:lumOff val="50000"/>
                  </a:schemeClr>
                </a:solidFill>
              </a:rPr>
              <a:t>Source: 2018 Employment in the UK Fishing Fleet, Seafish</a:t>
            </a:r>
          </a:p>
        </p:txBody>
      </p:sp>
    </p:spTree>
    <p:extLst>
      <p:ext uri="{BB962C8B-B14F-4D97-AF65-F5344CB8AC3E}">
        <p14:creationId xmlns:p14="http://schemas.microsoft.com/office/powerpoint/2010/main" val="678594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6225" y="1449070"/>
            <a:ext cx="2950343" cy="513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330054" y="1624084"/>
            <a:ext cx="17154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i="1" dirty="0"/>
              <a:t>Average age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525009" y="329052"/>
            <a:ext cx="6360205" cy="936000"/>
          </a:xfrm>
        </p:spPr>
        <p:txBody>
          <a:bodyPr/>
          <a:lstStyle/>
          <a:p>
            <a:r>
              <a:rPr lang="en-GB" dirty="0"/>
              <a:t>Regional overview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934476" y="941000"/>
            <a:ext cx="2803774" cy="33735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GB" sz="1600" dirty="0">
                <a:solidFill>
                  <a:srgbClr val="0070C0"/>
                </a:solidFill>
              </a:rPr>
              <a:t>Fishers </a:t>
            </a:r>
          </a:p>
          <a:p>
            <a:pPr algn="ctr">
              <a:lnSpc>
                <a:spcPct val="90000"/>
              </a:lnSpc>
            </a:pPr>
            <a:r>
              <a:rPr lang="en-GB" sz="1600" dirty="0">
                <a:solidFill>
                  <a:srgbClr val="0070C0"/>
                </a:solidFill>
              </a:rPr>
              <a:t>Age profiles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30704" y="927700"/>
            <a:ext cx="2803774" cy="37926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GB" sz="1600" dirty="0">
                <a:solidFill>
                  <a:srgbClr val="0070C0"/>
                </a:solidFill>
              </a:rPr>
              <a:t>Sample </a:t>
            </a:r>
          </a:p>
          <a:p>
            <a:pPr algn="ctr">
              <a:lnSpc>
                <a:spcPct val="90000"/>
              </a:lnSpc>
            </a:pPr>
            <a:r>
              <a:rPr lang="en-GB" sz="1600" dirty="0">
                <a:solidFill>
                  <a:srgbClr val="0070C0"/>
                </a:solidFill>
              </a:rPr>
              <a:t>Number of vessels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745292" y="927700"/>
            <a:ext cx="2803774" cy="34845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GB" sz="1600" dirty="0">
                <a:solidFill>
                  <a:srgbClr val="0070C0"/>
                </a:solidFill>
              </a:rPr>
              <a:t>Fishers </a:t>
            </a:r>
          </a:p>
          <a:p>
            <a:pPr algn="ctr">
              <a:lnSpc>
                <a:spcPct val="90000"/>
              </a:lnSpc>
            </a:pPr>
            <a:r>
              <a:rPr lang="en-GB" sz="1600" dirty="0">
                <a:solidFill>
                  <a:srgbClr val="0070C0"/>
                </a:solidFill>
              </a:rPr>
              <a:t>Nationality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634683" y="6496022"/>
            <a:ext cx="61718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>
                <a:solidFill>
                  <a:schemeClr val="tx2">
                    <a:lumMod val="50000"/>
                    <a:lumOff val="50000"/>
                  </a:schemeClr>
                </a:solidFill>
              </a:rPr>
              <a:t>Source: UK socio-economic survey 2018, Seafish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49" y="1449070"/>
            <a:ext cx="2988946" cy="5069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0403" y="2158751"/>
            <a:ext cx="1074073" cy="1089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6978" y="1438495"/>
            <a:ext cx="2740262" cy="5101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0940" y="2089934"/>
            <a:ext cx="876300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176317" y="1777972"/>
            <a:ext cx="15285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i="1" dirty="0"/>
              <a:t>Average owner age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5556" y="1449070"/>
            <a:ext cx="2996685" cy="508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9548" y="1511541"/>
            <a:ext cx="2628702" cy="5038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8071" y="2301192"/>
            <a:ext cx="649799" cy="1184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7031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20" grpId="0"/>
      <p:bldP spid="21" grpId="0"/>
      <p:bldP spid="22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Fish processing industry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4383" y="1151406"/>
            <a:ext cx="2097716" cy="1741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009" y="1015778"/>
            <a:ext cx="2934403" cy="5645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4383" y="3021291"/>
            <a:ext cx="5269617" cy="3836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hlinkClick r:id="rId5"/>
          </p:cNvPr>
          <p:cNvSpPr txBox="1"/>
          <p:nvPr/>
        </p:nvSpPr>
        <p:spPr>
          <a:xfrm>
            <a:off x="164193" y="6555727"/>
            <a:ext cx="56523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>
                <a:solidFill>
                  <a:schemeClr val="tx2">
                    <a:lumMod val="50000"/>
                    <a:lumOff val="50000"/>
                  </a:schemeClr>
                </a:solidFill>
              </a:rPr>
              <a:t>Source: Cutting edge report, Seafish</a:t>
            </a:r>
          </a:p>
        </p:txBody>
      </p:sp>
    </p:spTree>
    <p:extLst>
      <p:ext uri="{BB962C8B-B14F-4D97-AF65-F5344CB8AC3E}">
        <p14:creationId xmlns:p14="http://schemas.microsoft.com/office/powerpoint/2010/main" val="1792881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99400-Seafish_Presentation">
  <a:themeElements>
    <a:clrScheme name="Seafish Final">
      <a:dk1>
        <a:srgbClr val="0069AB"/>
      </a:dk1>
      <a:lt1>
        <a:srgbClr val="FFFFFE"/>
      </a:lt1>
      <a:dk2>
        <a:srgbClr val="23292B"/>
      </a:dk2>
      <a:lt2>
        <a:srgbClr val="006FAB"/>
      </a:lt2>
      <a:accent1>
        <a:srgbClr val="DC5820"/>
      </a:accent1>
      <a:accent2>
        <a:srgbClr val="009096"/>
      </a:accent2>
      <a:accent3>
        <a:srgbClr val="FFE035"/>
      </a:accent3>
      <a:accent4>
        <a:srgbClr val="D0202F"/>
      </a:accent4>
      <a:accent5>
        <a:srgbClr val="B1CD29"/>
      </a:accent5>
      <a:accent6>
        <a:srgbClr val="D2372C"/>
      </a:accent6>
      <a:hlink>
        <a:srgbClr val="28A16D"/>
      </a:hlink>
      <a:folHlink>
        <a:srgbClr val="454A4A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199400-Seafish_Presentation</Template>
  <TotalTime>893</TotalTime>
  <Words>278</Words>
  <Application>Microsoft Office PowerPoint</Application>
  <PresentationFormat>On-screen Show (4:3)</PresentationFormat>
  <Paragraphs>58</Paragraphs>
  <Slides>11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4" baseType="lpstr">
      <vt:lpstr>Arial</vt:lpstr>
      <vt:lpstr>Calibri</vt:lpstr>
      <vt:lpstr>199400-Seafish_Presentation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Seafish Industry Authority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Arina Motova</dc:creator>
  <cp:lastModifiedBy>Jacob Ashton</cp:lastModifiedBy>
  <cp:revision>61</cp:revision>
  <dcterms:created xsi:type="dcterms:W3CDTF">2019-11-25T15:27:15Z</dcterms:created>
  <dcterms:modified xsi:type="dcterms:W3CDTF">2020-02-25T14:16:18Z</dcterms:modified>
</cp:coreProperties>
</file>